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1"/>
  </p:sldMasterIdLst>
  <p:notesMasterIdLst>
    <p:notesMasterId r:id="rId11"/>
  </p:notesMasterIdLst>
  <p:handoutMasterIdLst>
    <p:handoutMasterId r:id="rId12"/>
  </p:handoutMasterIdLst>
  <p:sldIdLst>
    <p:sldId id="256" r:id="rId2"/>
    <p:sldId id="300" r:id="rId3"/>
    <p:sldId id="296" r:id="rId4"/>
    <p:sldId id="298" r:id="rId5"/>
    <p:sldId id="304" r:id="rId6"/>
    <p:sldId id="299" r:id="rId7"/>
    <p:sldId id="303" r:id="rId8"/>
    <p:sldId id="278" r:id="rId9"/>
    <p:sldId id="302" r:id="rId10"/>
  </p:sldIdLst>
  <p:sldSz cx="9144000" cy="6858000" type="screen4x3"/>
  <p:notesSz cx="6794500" cy="99314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46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848100" y="0"/>
            <a:ext cx="2944813" cy="496888"/>
          </a:xfrm>
          <a:prstGeom prst="rect">
            <a:avLst/>
          </a:prstGeom>
        </p:spPr>
        <p:txBody>
          <a:bodyPr vert="horz" lIns="91440" tIns="45720" rIns="91440" bIns="45720" rtlCol="0"/>
          <a:lstStyle>
            <a:lvl1pPr algn="r">
              <a:defRPr sz="1200"/>
            </a:lvl1pPr>
          </a:lstStyle>
          <a:p>
            <a:fld id="{86A65937-60AF-4CD9-B089-BA0108EF90D5}" type="datetimeFigureOut">
              <a:rPr lang="fi-FI" smtClean="0"/>
              <a:pPr/>
              <a:t>7.11.2013</a:t>
            </a:fld>
            <a:endParaRPr lang="fi-FI"/>
          </a:p>
        </p:txBody>
      </p:sp>
      <p:sp>
        <p:nvSpPr>
          <p:cNvPr id="4" name="Alatunnisteen paikkamerkki 3"/>
          <p:cNvSpPr>
            <a:spLocks noGrp="1"/>
          </p:cNvSpPr>
          <p:nvPr>
            <p:ph type="ftr" sz="quarter" idx="2"/>
          </p:nvPr>
        </p:nvSpPr>
        <p:spPr>
          <a:xfrm>
            <a:off x="0" y="9432925"/>
            <a:ext cx="2944813" cy="496888"/>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848100" y="9432925"/>
            <a:ext cx="2944813" cy="496888"/>
          </a:xfrm>
          <a:prstGeom prst="rect">
            <a:avLst/>
          </a:prstGeom>
        </p:spPr>
        <p:txBody>
          <a:bodyPr vert="horz" lIns="91440" tIns="45720" rIns="91440" bIns="45720" rtlCol="0" anchor="b"/>
          <a:lstStyle>
            <a:lvl1pPr algn="r">
              <a:defRPr sz="1200"/>
            </a:lvl1pPr>
          </a:lstStyle>
          <a:p>
            <a:fld id="{68D9626D-BAD2-4E02-83FD-4273611C3556}" type="slidenum">
              <a:rPr lang="fi-FI" smtClean="0"/>
              <a:pPr/>
              <a:t>‹#›</a:t>
            </a:fld>
            <a:endParaRPr lang="fi-FI"/>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48100" y="0"/>
            <a:ext cx="2944813" cy="496888"/>
          </a:xfrm>
          <a:prstGeom prst="rect">
            <a:avLst/>
          </a:prstGeom>
        </p:spPr>
        <p:txBody>
          <a:bodyPr vert="horz" lIns="91440" tIns="45720" rIns="91440" bIns="45720" rtlCol="0"/>
          <a:lstStyle>
            <a:lvl1pPr algn="r">
              <a:defRPr sz="1200"/>
            </a:lvl1pPr>
          </a:lstStyle>
          <a:p>
            <a:fld id="{87551D6B-E1A8-415E-9833-6D041CFA545F}" type="datetimeFigureOut">
              <a:rPr lang="fi-FI" smtClean="0"/>
              <a:pPr/>
              <a:t>7.11.2013</a:t>
            </a:fld>
            <a:endParaRPr lang="fi-FI"/>
          </a:p>
        </p:txBody>
      </p:sp>
      <p:sp>
        <p:nvSpPr>
          <p:cNvPr id="4" name="Dian kuvan paikkamerkki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79450" y="4718050"/>
            <a:ext cx="5435600" cy="4468813"/>
          </a:xfrm>
          <a:prstGeom prst="rect">
            <a:avLst/>
          </a:prstGeom>
        </p:spPr>
        <p:txBody>
          <a:bodyPr vert="horz" lIns="91440" tIns="45720" rIns="91440" bIns="45720" rtlCol="0">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0" y="9432925"/>
            <a:ext cx="2944813" cy="496888"/>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48100" y="9432925"/>
            <a:ext cx="2944813" cy="496888"/>
          </a:xfrm>
          <a:prstGeom prst="rect">
            <a:avLst/>
          </a:prstGeom>
        </p:spPr>
        <p:txBody>
          <a:bodyPr vert="horz" lIns="91440" tIns="45720" rIns="91440" bIns="45720" rtlCol="0" anchor="b"/>
          <a:lstStyle>
            <a:lvl1pPr algn="r">
              <a:defRPr sz="1200"/>
            </a:lvl1pPr>
          </a:lstStyle>
          <a:p>
            <a:fld id="{7E64A45A-5FF2-4018-875B-3F95187C836D}" type="slidenum">
              <a:rPr lang="fi-FI" smtClean="0"/>
              <a:pPr/>
              <a:t>‹#›</a:t>
            </a:fld>
            <a:endParaRPr lang="fi-FI"/>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normAutofit/>
          </a:bodyPr>
          <a:lstStyle/>
          <a:p>
            <a:endParaRPr lang="fi-FI"/>
          </a:p>
        </p:txBody>
      </p:sp>
      <p:sp>
        <p:nvSpPr>
          <p:cNvPr id="4" name="Dian numeron paikkamerkki 3"/>
          <p:cNvSpPr>
            <a:spLocks noGrp="1"/>
          </p:cNvSpPr>
          <p:nvPr>
            <p:ph type="sldNum" sz="quarter" idx="10"/>
          </p:nvPr>
        </p:nvSpPr>
        <p:spPr/>
        <p:txBody>
          <a:bodyPr/>
          <a:lstStyle/>
          <a:p>
            <a:fld id="{7E64A45A-5FF2-4018-875B-3F95187C836D}" type="slidenum">
              <a:rPr lang="fi-FI" smtClean="0"/>
              <a:pPr/>
              <a:t>1</a:t>
            </a:fld>
            <a:endParaRPr lang="fi-F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normAutofit/>
          </a:bodyPr>
          <a:lstStyle/>
          <a:p>
            <a:endParaRPr lang="fi-FI" smtClean="0"/>
          </a:p>
          <a:p>
            <a:endParaRPr lang="fi-FI" smtClean="0"/>
          </a:p>
          <a:p>
            <a:endParaRPr lang="fi-FI" smtClean="0"/>
          </a:p>
          <a:p>
            <a:endParaRPr lang="fi-FI" smtClean="0"/>
          </a:p>
          <a:p>
            <a:pPr>
              <a:buFontTx/>
              <a:buChar char="-"/>
            </a:pPr>
            <a:r>
              <a:rPr lang="fi-FI" smtClean="0"/>
              <a:t>Energy balance sheet has been published in the Eneergy Statistics Yearboob combiled by StatFin</a:t>
            </a:r>
          </a:p>
          <a:p>
            <a:pPr>
              <a:buFontTx/>
              <a:buChar char="-"/>
            </a:pPr>
            <a:endParaRPr lang="fi-FI" smtClean="0"/>
          </a:p>
          <a:p>
            <a:pPr>
              <a:buFontTx/>
              <a:buChar char="-"/>
            </a:pPr>
            <a:r>
              <a:rPr lang="fi-FI" smtClean="0"/>
              <a:t>- Household b udget survey (expenditures  on fuel oil, wood fuel, district heating, natural gas). Main heat source of the dwelling</a:t>
            </a:r>
            <a:endParaRPr lang="fi-FI" dirty="0"/>
          </a:p>
        </p:txBody>
      </p:sp>
      <p:sp>
        <p:nvSpPr>
          <p:cNvPr id="4" name="Dian numeron paikkamerkki 3"/>
          <p:cNvSpPr>
            <a:spLocks noGrp="1"/>
          </p:cNvSpPr>
          <p:nvPr>
            <p:ph type="sldNum" sz="quarter" idx="10"/>
          </p:nvPr>
        </p:nvSpPr>
        <p:spPr/>
        <p:txBody>
          <a:bodyPr/>
          <a:lstStyle/>
          <a:p>
            <a:fld id="{A6DE777C-52C7-4FA7-8104-763228056EB0}" type="slidenum">
              <a:rPr lang="fi-FI" smtClean="0"/>
              <a:pPr/>
              <a:t>5</a:t>
            </a:fld>
            <a:endParaRPr lang="fi-FI"/>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normAutofit/>
          </a:bodyPr>
          <a:lstStyle/>
          <a:p>
            <a:endParaRPr lang="fi-FI"/>
          </a:p>
        </p:txBody>
      </p:sp>
      <p:sp>
        <p:nvSpPr>
          <p:cNvPr id="4" name="Dian numeron paikkamerkki 3"/>
          <p:cNvSpPr>
            <a:spLocks noGrp="1"/>
          </p:cNvSpPr>
          <p:nvPr>
            <p:ph type="sldNum" sz="quarter" idx="10"/>
          </p:nvPr>
        </p:nvSpPr>
        <p:spPr/>
        <p:txBody>
          <a:bodyPr/>
          <a:lstStyle/>
          <a:p>
            <a:fld id="{7E64A45A-5FF2-4018-875B-3F95187C836D}" type="slidenum">
              <a:rPr lang="fi-FI" smtClean="0"/>
              <a:pPr/>
              <a:t>8</a:t>
            </a:fld>
            <a:endParaRPr lang="fi-FI"/>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normAutofit/>
          </a:bodyPr>
          <a:lstStyle/>
          <a:p>
            <a:endParaRPr lang="fi-FI"/>
          </a:p>
        </p:txBody>
      </p:sp>
      <p:sp>
        <p:nvSpPr>
          <p:cNvPr id="4" name="Dian numeron paikkamerkki 3"/>
          <p:cNvSpPr>
            <a:spLocks noGrp="1"/>
          </p:cNvSpPr>
          <p:nvPr>
            <p:ph type="sldNum" sz="quarter" idx="10"/>
          </p:nvPr>
        </p:nvSpPr>
        <p:spPr/>
        <p:txBody>
          <a:bodyPr/>
          <a:lstStyle/>
          <a:p>
            <a:fld id="{7E64A45A-5FF2-4018-875B-3F95187C836D}" type="slidenum">
              <a:rPr lang="fi-FI" smtClean="0"/>
              <a:pPr/>
              <a:t>9</a:t>
            </a:fld>
            <a:endParaRPr lang="fi-FI"/>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pic>
        <p:nvPicPr>
          <p:cNvPr id="3108" name="Picture 36" descr="D:\TP\viestinta\grafi\mallit\pitkapaksuviiva3.tif"/>
          <p:cNvPicPr>
            <a:picLocks noChangeAspect="1" noChangeArrowheads="1"/>
          </p:cNvPicPr>
          <p:nvPr/>
        </p:nvPicPr>
        <p:blipFill>
          <a:blip r:embed="rId2" cstate="print"/>
          <a:srcRect/>
          <a:stretch>
            <a:fillRect/>
          </a:stretch>
        </p:blipFill>
        <p:spPr bwMode="auto">
          <a:xfrm>
            <a:off x="0" y="6437314"/>
            <a:ext cx="9163050" cy="573087"/>
          </a:xfrm>
          <a:prstGeom prst="rect">
            <a:avLst/>
          </a:prstGeom>
          <a:noFill/>
        </p:spPr>
      </p:pic>
      <p:sp>
        <p:nvSpPr>
          <p:cNvPr id="3074" name="Rectangle 2"/>
          <p:cNvSpPr>
            <a:spLocks noGrp="1" noChangeArrowheads="1"/>
          </p:cNvSpPr>
          <p:nvPr>
            <p:ph type="ctrTitle"/>
          </p:nvPr>
        </p:nvSpPr>
        <p:spPr>
          <a:xfrm>
            <a:off x="2039816" y="1828800"/>
            <a:ext cx="6752492" cy="1143000"/>
          </a:xfrm>
        </p:spPr>
        <p:txBody>
          <a:bodyPr/>
          <a:lstStyle>
            <a:lvl1pPr>
              <a:defRPr sz="3700"/>
            </a:lvl1pPr>
          </a:lstStyle>
          <a:p>
            <a:r>
              <a:rPr lang="fi-FI" noProof="0" smtClean="0"/>
              <a:t>Muokkaa perustyyl. napsautt.</a:t>
            </a:r>
            <a:endParaRPr lang="en-GB" noProof="0"/>
          </a:p>
        </p:txBody>
      </p:sp>
      <p:sp>
        <p:nvSpPr>
          <p:cNvPr id="3075" name="Rectangle 3"/>
          <p:cNvSpPr>
            <a:spLocks noGrp="1" noChangeArrowheads="1"/>
          </p:cNvSpPr>
          <p:nvPr>
            <p:ph type="subTitle" idx="1"/>
          </p:nvPr>
        </p:nvSpPr>
        <p:spPr>
          <a:xfrm>
            <a:off x="2039816" y="3048000"/>
            <a:ext cx="6752492" cy="1143000"/>
          </a:xfrm>
        </p:spPr>
        <p:txBody>
          <a:bodyPr/>
          <a:lstStyle>
            <a:lvl1pPr marL="0" indent="0">
              <a:buFont typeface="Wingdings" pitchFamily="2" charset="2"/>
              <a:buNone/>
              <a:defRPr sz="3000"/>
            </a:lvl1pPr>
          </a:lstStyle>
          <a:p>
            <a:r>
              <a:rPr lang="fi-FI" noProof="0" smtClean="0"/>
              <a:t>Muokkaa alaotsikon perustyyliä napsautt.</a:t>
            </a:r>
            <a:endParaRPr lang="en-GB" noProof="0"/>
          </a:p>
        </p:txBody>
      </p:sp>
      <p:pic>
        <p:nvPicPr>
          <p:cNvPr id="6" name="Picture 43" descr="D:\2004\tp\grafi\kalvopohjat\englanti2.jpg"/>
          <p:cNvPicPr>
            <a:picLocks noChangeAspect="1" noChangeArrowheads="1"/>
          </p:cNvPicPr>
          <p:nvPr/>
        </p:nvPicPr>
        <p:blipFill>
          <a:blip r:embed="rId3" cstate="print"/>
          <a:srcRect/>
          <a:stretch>
            <a:fillRect/>
          </a:stretch>
        </p:blipFill>
        <p:spPr bwMode="auto">
          <a:xfrm>
            <a:off x="281354" y="226801"/>
            <a:ext cx="3938954" cy="760413"/>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noProof="0" smtClean="0"/>
              <a:t>Muokkaa perustyyl. napsautt.</a:t>
            </a:r>
            <a:endParaRPr lang="en-GB" noProof="0"/>
          </a:p>
        </p:txBody>
      </p:sp>
      <p:sp>
        <p:nvSpPr>
          <p:cNvPr id="3" name="Pystysuoran tekstin paikkamerkki 2"/>
          <p:cNvSpPr>
            <a:spLocks noGrp="1"/>
          </p:cNvSpPr>
          <p:nvPr>
            <p:ph type="body" orient="vert" idx="1"/>
          </p:nvPr>
        </p:nvSpPr>
        <p:spPr/>
        <p:txBody>
          <a:bodyPr vert="eaVert"/>
          <a:lstStyle/>
          <a:p>
            <a:pPr lvl="0"/>
            <a:r>
              <a:rPr lang="fi-FI" noProof="0" smtClean="0"/>
              <a:t>Muokkaa tekstin perustyylejä napsauttamalla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endParaRPr lang="en-GB" noProof="0"/>
          </a:p>
        </p:txBody>
      </p:sp>
      <p:sp>
        <p:nvSpPr>
          <p:cNvPr id="4" name="Päivämäärän paikkamerkki 3"/>
          <p:cNvSpPr>
            <a:spLocks noGrp="1"/>
          </p:cNvSpPr>
          <p:nvPr>
            <p:ph type="dt" sz="half" idx="10"/>
          </p:nvPr>
        </p:nvSpPr>
        <p:spPr/>
        <p:txBody>
          <a:bodyPr/>
          <a:lstStyle>
            <a:lvl1pPr>
              <a:defRPr/>
            </a:lvl1pPr>
          </a:lstStyle>
          <a:p>
            <a:r>
              <a:rPr lang="fi-FI" smtClean="0"/>
              <a:t>25.10.2012</a:t>
            </a:r>
            <a:endParaRPr lang="fi-FI"/>
          </a:p>
        </p:txBody>
      </p:sp>
      <p:sp>
        <p:nvSpPr>
          <p:cNvPr id="5" name="Dian numeron paikkamerkki 4"/>
          <p:cNvSpPr>
            <a:spLocks noGrp="1"/>
          </p:cNvSpPr>
          <p:nvPr>
            <p:ph type="sldNum" sz="quarter" idx="11"/>
          </p:nvPr>
        </p:nvSpPr>
        <p:spPr/>
        <p:txBody>
          <a:bodyPr/>
          <a:lstStyle>
            <a:lvl1pPr>
              <a:defRPr/>
            </a:lvl1pPr>
          </a:lstStyle>
          <a:p>
            <a:fld id="{425E8BF9-F9CE-4A6C-9A7C-8D0D7D6BF7B8}" type="slidenum">
              <a:rPr lang="fi-FI" smtClean="0"/>
              <a:pPr/>
              <a:t>‹#›</a:t>
            </a:fld>
            <a:endParaRPr lang="fi-FI"/>
          </a:p>
        </p:txBody>
      </p:sp>
      <p:sp>
        <p:nvSpPr>
          <p:cNvPr id="6" name="Alatunnisteen paikkamerkki 5"/>
          <p:cNvSpPr>
            <a:spLocks noGrp="1"/>
          </p:cNvSpPr>
          <p:nvPr>
            <p:ph type="ftr" sz="quarter" idx="12"/>
          </p:nvPr>
        </p:nvSpPr>
        <p:spPr/>
        <p:txBody>
          <a:bodyPr/>
          <a:lstStyle>
            <a:lvl1pPr>
              <a:defRPr/>
            </a:lvl1pPr>
          </a:lstStyle>
          <a:p>
            <a:r>
              <a:rPr lang="fi-FI" smtClean="0"/>
              <a:t>Leena Timonen</a:t>
            </a:r>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515100" y="838200"/>
            <a:ext cx="1943100" cy="5257800"/>
          </a:xfrm>
        </p:spPr>
        <p:txBody>
          <a:bodyPr vert="eaVert"/>
          <a:lstStyle/>
          <a:p>
            <a:r>
              <a:rPr lang="fi-FI" noProof="0" smtClean="0"/>
              <a:t>Muokkaa perustyyl. napsautt.</a:t>
            </a:r>
            <a:endParaRPr lang="en-GB" noProof="0"/>
          </a:p>
        </p:txBody>
      </p:sp>
      <p:sp>
        <p:nvSpPr>
          <p:cNvPr id="3" name="Pystysuoran tekstin paikkamerkki 2"/>
          <p:cNvSpPr>
            <a:spLocks noGrp="1"/>
          </p:cNvSpPr>
          <p:nvPr>
            <p:ph type="body" orient="vert" idx="1"/>
          </p:nvPr>
        </p:nvSpPr>
        <p:spPr>
          <a:xfrm>
            <a:off x="685800" y="838200"/>
            <a:ext cx="5688623" cy="5257800"/>
          </a:xfrm>
        </p:spPr>
        <p:txBody>
          <a:bodyPr vert="eaVert"/>
          <a:lstStyle/>
          <a:p>
            <a:pPr lvl="0"/>
            <a:r>
              <a:rPr lang="fi-FI" noProof="0" smtClean="0"/>
              <a:t>Muokkaa tekstin perustyylejä napsauttamalla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endParaRPr lang="en-GB" noProof="0"/>
          </a:p>
        </p:txBody>
      </p:sp>
      <p:sp>
        <p:nvSpPr>
          <p:cNvPr id="4" name="Päivämäärän paikkamerkki 3"/>
          <p:cNvSpPr>
            <a:spLocks noGrp="1"/>
          </p:cNvSpPr>
          <p:nvPr>
            <p:ph type="dt" sz="half" idx="10"/>
          </p:nvPr>
        </p:nvSpPr>
        <p:spPr/>
        <p:txBody>
          <a:bodyPr/>
          <a:lstStyle>
            <a:lvl1pPr>
              <a:defRPr/>
            </a:lvl1pPr>
          </a:lstStyle>
          <a:p>
            <a:r>
              <a:rPr lang="fi-FI" smtClean="0"/>
              <a:t>25.10.2012</a:t>
            </a:r>
            <a:endParaRPr lang="fi-FI"/>
          </a:p>
        </p:txBody>
      </p:sp>
      <p:sp>
        <p:nvSpPr>
          <p:cNvPr id="5" name="Dian numeron paikkamerkki 4"/>
          <p:cNvSpPr>
            <a:spLocks noGrp="1"/>
          </p:cNvSpPr>
          <p:nvPr>
            <p:ph type="sldNum" sz="quarter" idx="11"/>
          </p:nvPr>
        </p:nvSpPr>
        <p:spPr/>
        <p:txBody>
          <a:bodyPr/>
          <a:lstStyle>
            <a:lvl1pPr>
              <a:defRPr/>
            </a:lvl1pPr>
          </a:lstStyle>
          <a:p>
            <a:fld id="{425E8BF9-F9CE-4A6C-9A7C-8D0D7D6BF7B8}" type="slidenum">
              <a:rPr lang="fi-FI" smtClean="0"/>
              <a:pPr/>
              <a:t>‹#›</a:t>
            </a:fld>
            <a:endParaRPr lang="fi-FI"/>
          </a:p>
        </p:txBody>
      </p:sp>
      <p:sp>
        <p:nvSpPr>
          <p:cNvPr id="6" name="Alatunnisteen paikkamerkki 5"/>
          <p:cNvSpPr>
            <a:spLocks noGrp="1"/>
          </p:cNvSpPr>
          <p:nvPr>
            <p:ph type="ftr" sz="quarter" idx="12"/>
          </p:nvPr>
        </p:nvSpPr>
        <p:spPr/>
        <p:txBody>
          <a:bodyPr/>
          <a:lstStyle>
            <a:lvl1pPr>
              <a:defRPr/>
            </a:lvl1pPr>
          </a:lstStyle>
          <a:p>
            <a:r>
              <a:rPr lang="fi-FI" smtClean="0"/>
              <a:t>Leena Timonen</a:t>
            </a:r>
            <a:endParaRPr lang="fi-FI"/>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Otsikko ja kaavio">
    <p:spTree>
      <p:nvGrpSpPr>
        <p:cNvPr id="1" name=""/>
        <p:cNvGrpSpPr/>
        <p:nvPr/>
      </p:nvGrpSpPr>
      <p:grpSpPr>
        <a:xfrm>
          <a:off x="0" y="0"/>
          <a:ext cx="0" cy="0"/>
          <a:chOff x="0" y="0"/>
          <a:chExt cx="0" cy="0"/>
        </a:xfrm>
      </p:grpSpPr>
      <p:sp>
        <p:nvSpPr>
          <p:cNvPr id="2" name="Otsikko 1"/>
          <p:cNvSpPr>
            <a:spLocks noGrp="1"/>
          </p:cNvSpPr>
          <p:nvPr>
            <p:ph type="title"/>
          </p:nvPr>
        </p:nvSpPr>
        <p:spPr>
          <a:xfrm>
            <a:off x="685800" y="838200"/>
            <a:ext cx="7772400" cy="1219200"/>
          </a:xfrm>
        </p:spPr>
        <p:txBody>
          <a:bodyPr/>
          <a:lstStyle/>
          <a:p>
            <a:r>
              <a:rPr lang="fi-FI" noProof="0" smtClean="0"/>
              <a:t>Muokkaa perustyyl. napsautt.</a:t>
            </a:r>
            <a:endParaRPr lang="en-GB" noProof="0"/>
          </a:p>
        </p:txBody>
      </p:sp>
      <p:sp>
        <p:nvSpPr>
          <p:cNvPr id="3" name="Kaavion paikkamerkki 2"/>
          <p:cNvSpPr>
            <a:spLocks noGrp="1"/>
          </p:cNvSpPr>
          <p:nvPr>
            <p:ph type="chart" idx="1"/>
          </p:nvPr>
        </p:nvSpPr>
        <p:spPr>
          <a:xfrm>
            <a:off x="685800" y="2133600"/>
            <a:ext cx="7772400" cy="3962400"/>
          </a:xfrm>
        </p:spPr>
        <p:txBody>
          <a:bodyPr/>
          <a:lstStyle/>
          <a:p>
            <a:r>
              <a:rPr lang="fi-FI" noProof="0" smtClean="0"/>
              <a:t>Lisää kaavio napsauttamalla kuvaketta</a:t>
            </a:r>
            <a:endParaRPr lang="en-GB" noProof="0"/>
          </a:p>
        </p:txBody>
      </p:sp>
      <p:sp>
        <p:nvSpPr>
          <p:cNvPr id="4" name="Päivämäärän paikkamerkki 3"/>
          <p:cNvSpPr>
            <a:spLocks noGrp="1"/>
          </p:cNvSpPr>
          <p:nvPr>
            <p:ph type="dt" sz="half" idx="10"/>
          </p:nvPr>
        </p:nvSpPr>
        <p:spPr>
          <a:xfrm>
            <a:off x="7104185" y="6553200"/>
            <a:ext cx="1412631" cy="381000"/>
          </a:xfrm>
        </p:spPr>
        <p:txBody>
          <a:bodyPr/>
          <a:lstStyle>
            <a:lvl1pPr>
              <a:defRPr/>
            </a:lvl1pPr>
          </a:lstStyle>
          <a:p>
            <a:r>
              <a:rPr lang="fi-FI" smtClean="0"/>
              <a:t>25.10.2012</a:t>
            </a:r>
            <a:endParaRPr lang="fi-FI"/>
          </a:p>
        </p:txBody>
      </p:sp>
      <p:sp>
        <p:nvSpPr>
          <p:cNvPr id="5" name="Dian numeron paikkamerkki 4"/>
          <p:cNvSpPr>
            <a:spLocks noGrp="1"/>
          </p:cNvSpPr>
          <p:nvPr>
            <p:ph type="sldNum" sz="quarter" idx="11"/>
          </p:nvPr>
        </p:nvSpPr>
        <p:spPr>
          <a:xfrm>
            <a:off x="8493369" y="6553200"/>
            <a:ext cx="509954" cy="381000"/>
          </a:xfrm>
        </p:spPr>
        <p:txBody>
          <a:bodyPr/>
          <a:lstStyle>
            <a:lvl1pPr>
              <a:defRPr/>
            </a:lvl1pPr>
          </a:lstStyle>
          <a:p>
            <a:fld id="{425E8BF9-F9CE-4A6C-9A7C-8D0D7D6BF7B8}" type="slidenum">
              <a:rPr lang="fi-FI" smtClean="0"/>
              <a:pPr/>
              <a:t>‹#›</a:t>
            </a:fld>
            <a:endParaRPr lang="fi-FI"/>
          </a:p>
        </p:txBody>
      </p:sp>
      <p:sp>
        <p:nvSpPr>
          <p:cNvPr id="6" name="Alatunnisteen paikkamerkki 5"/>
          <p:cNvSpPr>
            <a:spLocks noGrp="1"/>
          </p:cNvSpPr>
          <p:nvPr>
            <p:ph type="ftr" sz="quarter" idx="12"/>
          </p:nvPr>
        </p:nvSpPr>
        <p:spPr>
          <a:xfrm>
            <a:off x="4994031" y="6553200"/>
            <a:ext cx="2039815" cy="381000"/>
          </a:xfrm>
        </p:spPr>
        <p:txBody>
          <a:bodyPr/>
          <a:lstStyle>
            <a:lvl1pPr>
              <a:defRPr/>
            </a:lvl1pPr>
          </a:lstStyle>
          <a:p>
            <a:r>
              <a:rPr lang="fi-FI" smtClean="0"/>
              <a:t>Leena Timonen</a:t>
            </a:r>
            <a:endParaRPr lang="fi-F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noProof="0" smtClean="0"/>
              <a:t>Muokkaa perustyyl. napsautt.</a:t>
            </a:r>
            <a:endParaRPr lang="en-GB" noProof="0"/>
          </a:p>
        </p:txBody>
      </p:sp>
      <p:sp>
        <p:nvSpPr>
          <p:cNvPr id="3" name="Sisällön paikkamerkki 2"/>
          <p:cNvSpPr>
            <a:spLocks noGrp="1"/>
          </p:cNvSpPr>
          <p:nvPr>
            <p:ph idx="1"/>
          </p:nvPr>
        </p:nvSpPr>
        <p:spPr/>
        <p:txBody>
          <a:bodyPr/>
          <a:lstStyle>
            <a:lvl1pPr>
              <a:buClr>
                <a:schemeClr val="accent2"/>
              </a:buCl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fi-FI" noProof="0" smtClean="0"/>
              <a:t>Muokkaa tekstin perustyylejä napsauttamalla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endParaRPr lang="en-GB" noProof="0"/>
          </a:p>
        </p:txBody>
      </p:sp>
      <p:sp>
        <p:nvSpPr>
          <p:cNvPr id="4" name="Päivämäärän paikkamerkki 3"/>
          <p:cNvSpPr>
            <a:spLocks noGrp="1"/>
          </p:cNvSpPr>
          <p:nvPr>
            <p:ph type="dt" sz="half" idx="10"/>
          </p:nvPr>
        </p:nvSpPr>
        <p:spPr/>
        <p:txBody>
          <a:bodyPr/>
          <a:lstStyle>
            <a:lvl1pPr>
              <a:defRPr/>
            </a:lvl1pPr>
          </a:lstStyle>
          <a:p>
            <a:r>
              <a:rPr lang="fi-FI" smtClean="0"/>
              <a:t>25.10.2012</a:t>
            </a:r>
            <a:endParaRPr lang="fi-FI"/>
          </a:p>
        </p:txBody>
      </p:sp>
      <p:sp>
        <p:nvSpPr>
          <p:cNvPr id="5" name="Dian numeron paikkamerkki 4"/>
          <p:cNvSpPr>
            <a:spLocks noGrp="1"/>
          </p:cNvSpPr>
          <p:nvPr>
            <p:ph type="sldNum" sz="quarter" idx="11"/>
          </p:nvPr>
        </p:nvSpPr>
        <p:spPr/>
        <p:txBody>
          <a:bodyPr/>
          <a:lstStyle>
            <a:lvl1pPr>
              <a:defRPr/>
            </a:lvl1pPr>
          </a:lstStyle>
          <a:p>
            <a:fld id="{425E8BF9-F9CE-4A6C-9A7C-8D0D7D6BF7B8}" type="slidenum">
              <a:rPr lang="fi-FI" smtClean="0"/>
              <a:pPr/>
              <a:t>‹#›</a:t>
            </a:fld>
            <a:endParaRPr lang="fi-FI"/>
          </a:p>
        </p:txBody>
      </p:sp>
      <p:sp>
        <p:nvSpPr>
          <p:cNvPr id="6" name="Alatunnisteen paikkamerkki 5"/>
          <p:cNvSpPr>
            <a:spLocks noGrp="1"/>
          </p:cNvSpPr>
          <p:nvPr>
            <p:ph type="ftr" sz="quarter" idx="12"/>
          </p:nvPr>
        </p:nvSpPr>
        <p:spPr/>
        <p:txBody>
          <a:bodyPr/>
          <a:lstStyle>
            <a:lvl1pPr>
              <a:defRPr/>
            </a:lvl1pPr>
          </a:lstStyle>
          <a:p>
            <a:r>
              <a:rPr lang="fi-FI" smtClean="0"/>
              <a:t>Leena Timonen</a:t>
            </a:r>
            <a:endParaRPr lang="fi-F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435" y="4406901"/>
            <a:ext cx="7772400" cy="1362075"/>
          </a:xfrm>
        </p:spPr>
        <p:txBody>
          <a:bodyPr anchor="t"/>
          <a:lstStyle>
            <a:lvl1pPr algn="l">
              <a:defRPr sz="4000" b="1" cap="all"/>
            </a:lvl1pPr>
          </a:lstStyle>
          <a:p>
            <a:r>
              <a:rPr lang="fi-FI" noProof="0" smtClean="0"/>
              <a:t>Muokkaa perustyyl. napsautt.</a:t>
            </a:r>
            <a:endParaRPr lang="en-GB" noProof="0"/>
          </a:p>
        </p:txBody>
      </p:sp>
      <p:sp>
        <p:nvSpPr>
          <p:cNvPr id="3" name="Tekstin paikkamerkki 2"/>
          <p:cNvSpPr>
            <a:spLocks noGrp="1"/>
          </p:cNvSpPr>
          <p:nvPr>
            <p:ph type="body" idx="1"/>
          </p:nvPr>
        </p:nvSpPr>
        <p:spPr>
          <a:xfrm>
            <a:off x="722435"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noProof="0" smtClean="0"/>
              <a:t>Muokkaa tekstin perustyylejä napsauttamalla</a:t>
            </a:r>
          </a:p>
        </p:txBody>
      </p:sp>
      <p:sp>
        <p:nvSpPr>
          <p:cNvPr id="4" name="Päivämäärän paikkamerkki 3"/>
          <p:cNvSpPr>
            <a:spLocks noGrp="1"/>
          </p:cNvSpPr>
          <p:nvPr>
            <p:ph type="dt" sz="half" idx="10"/>
          </p:nvPr>
        </p:nvSpPr>
        <p:spPr/>
        <p:txBody>
          <a:bodyPr/>
          <a:lstStyle>
            <a:lvl1pPr>
              <a:defRPr/>
            </a:lvl1pPr>
          </a:lstStyle>
          <a:p>
            <a:r>
              <a:rPr lang="fi-FI" smtClean="0"/>
              <a:t>25.10.2012</a:t>
            </a:r>
            <a:endParaRPr lang="fi-FI"/>
          </a:p>
        </p:txBody>
      </p:sp>
      <p:sp>
        <p:nvSpPr>
          <p:cNvPr id="5" name="Dian numeron paikkamerkki 4"/>
          <p:cNvSpPr>
            <a:spLocks noGrp="1"/>
          </p:cNvSpPr>
          <p:nvPr>
            <p:ph type="sldNum" sz="quarter" idx="11"/>
          </p:nvPr>
        </p:nvSpPr>
        <p:spPr/>
        <p:txBody>
          <a:bodyPr/>
          <a:lstStyle>
            <a:lvl1pPr>
              <a:defRPr/>
            </a:lvl1pPr>
          </a:lstStyle>
          <a:p>
            <a:fld id="{425E8BF9-F9CE-4A6C-9A7C-8D0D7D6BF7B8}" type="slidenum">
              <a:rPr lang="fi-FI" smtClean="0"/>
              <a:pPr/>
              <a:t>‹#›</a:t>
            </a:fld>
            <a:endParaRPr lang="fi-FI"/>
          </a:p>
        </p:txBody>
      </p:sp>
      <p:sp>
        <p:nvSpPr>
          <p:cNvPr id="6" name="Alatunnisteen paikkamerkki 5"/>
          <p:cNvSpPr>
            <a:spLocks noGrp="1"/>
          </p:cNvSpPr>
          <p:nvPr>
            <p:ph type="ftr" sz="quarter" idx="12"/>
          </p:nvPr>
        </p:nvSpPr>
        <p:spPr/>
        <p:txBody>
          <a:bodyPr/>
          <a:lstStyle>
            <a:lvl1pPr>
              <a:defRPr/>
            </a:lvl1pPr>
          </a:lstStyle>
          <a:p>
            <a:r>
              <a:rPr lang="fi-FI" smtClean="0"/>
              <a:t>Leena Timonen</a:t>
            </a:r>
            <a:endParaRPr lang="fi-F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noProof="0" smtClean="0"/>
              <a:t>Muokkaa perustyyl. napsautt.</a:t>
            </a:r>
            <a:endParaRPr lang="en-GB" noProof="0"/>
          </a:p>
        </p:txBody>
      </p:sp>
      <p:sp>
        <p:nvSpPr>
          <p:cNvPr id="3" name="Sisällön paikkamerkki 2"/>
          <p:cNvSpPr>
            <a:spLocks noGrp="1"/>
          </p:cNvSpPr>
          <p:nvPr>
            <p:ph sz="half" idx="1"/>
          </p:nvPr>
        </p:nvSpPr>
        <p:spPr>
          <a:xfrm>
            <a:off x="685800" y="2133600"/>
            <a:ext cx="3815862"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noProof="0" smtClean="0"/>
              <a:t>Muokkaa tekstin perustyylejä napsauttamalla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endParaRPr lang="en-GB" noProof="0"/>
          </a:p>
        </p:txBody>
      </p:sp>
      <p:sp>
        <p:nvSpPr>
          <p:cNvPr id="4" name="Sisällön paikkamerkki 3"/>
          <p:cNvSpPr>
            <a:spLocks noGrp="1"/>
          </p:cNvSpPr>
          <p:nvPr>
            <p:ph sz="half" idx="2"/>
          </p:nvPr>
        </p:nvSpPr>
        <p:spPr>
          <a:xfrm>
            <a:off x="4642338" y="2133600"/>
            <a:ext cx="3815862"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noProof="0" smtClean="0"/>
              <a:t>Muokkaa tekstin perustyylejä napsauttamalla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endParaRPr lang="en-GB" noProof="0"/>
          </a:p>
        </p:txBody>
      </p:sp>
      <p:sp>
        <p:nvSpPr>
          <p:cNvPr id="5" name="Päivämäärän paikkamerkki 4"/>
          <p:cNvSpPr>
            <a:spLocks noGrp="1"/>
          </p:cNvSpPr>
          <p:nvPr>
            <p:ph type="dt" sz="half" idx="10"/>
          </p:nvPr>
        </p:nvSpPr>
        <p:spPr/>
        <p:txBody>
          <a:bodyPr/>
          <a:lstStyle>
            <a:lvl1pPr>
              <a:defRPr/>
            </a:lvl1pPr>
          </a:lstStyle>
          <a:p>
            <a:r>
              <a:rPr lang="fi-FI" smtClean="0"/>
              <a:t>25.10.2012</a:t>
            </a:r>
            <a:endParaRPr lang="fi-FI"/>
          </a:p>
        </p:txBody>
      </p:sp>
      <p:sp>
        <p:nvSpPr>
          <p:cNvPr id="6" name="Dian numeron paikkamerkki 5"/>
          <p:cNvSpPr>
            <a:spLocks noGrp="1"/>
          </p:cNvSpPr>
          <p:nvPr>
            <p:ph type="sldNum" sz="quarter" idx="11"/>
          </p:nvPr>
        </p:nvSpPr>
        <p:spPr/>
        <p:txBody>
          <a:bodyPr/>
          <a:lstStyle>
            <a:lvl1pPr>
              <a:defRPr/>
            </a:lvl1pPr>
          </a:lstStyle>
          <a:p>
            <a:fld id="{425E8BF9-F9CE-4A6C-9A7C-8D0D7D6BF7B8}" type="slidenum">
              <a:rPr lang="fi-FI" smtClean="0"/>
              <a:pPr/>
              <a:t>‹#›</a:t>
            </a:fld>
            <a:endParaRPr lang="fi-FI"/>
          </a:p>
        </p:txBody>
      </p:sp>
      <p:sp>
        <p:nvSpPr>
          <p:cNvPr id="7" name="Alatunnisteen paikkamerkki 6"/>
          <p:cNvSpPr>
            <a:spLocks noGrp="1"/>
          </p:cNvSpPr>
          <p:nvPr>
            <p:ph type="ftr" sz="quarter" idx="12"/>
          </p:nvPr>
        </p:nvSpPr>
        <p:spPr/>
        <p:txBody>
          <a:bodyPr/>
          <a:lstStyle>
            <a:lvl1pPr>
              <a:defRPr/>
            </a:lvl1pPr>
          </a:lstStyle>
          <a:p>
            <a:r>
              <a:rPr lang="fi-FI" smtClean="0"/>
              <a:t>Leena Timonen</a:t>
            </a:r>
            <a:endParaRPr lang="fi-F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457200" y="571488"/>
            <a:ext cx="8229600" cy="1143000"/>
          </a:xfrm>
        </p:spPr>
        <p:txBody>
          <a:bodyPr/>
          <a:lstStyle>
            <a:lvl1pPr>
              <a:defRPr/>
            </a:lvl1pPr>
          </a:lstStyle>
          <a:p>
            <a:r>
              <a:rPr lang="fi-FI" noProof="0" smtClean="0"/>
              <a:t>Muokkaa perustyyl. napsautt.</a:t>
            </a:r>
            <a:endParaRPr lang="en-GB" noProof="0"/>
          </a:p>
        </p:txBody>
      </p:sp>
      <p:sp>
        <p:nvSpPr>
          <p:cNvPr id="3" name="Tekstin paikkamerkki 2"/>
          <p:cNvSpPr>
            <a:spLocks noGrp="1"/>
          </p:cNvSpPr>
          <p:nvPr>
            <p:ph type="body" idx="1"/>
          </p:nvPr>
        </p:nvSpPr>
        <p:spPr>
          <a:xfrm>
            <a:off x="457200" y="1714488"/>
            <a:ext cx="404006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noProof="0" smtClean="0"/>
              <a:t>Muokkaa tekstin perustyylejä napsauttamalla</a:t>
            </a:r>
          </a:p>
        </p:txBody>
      </p:sp>
      <p:sp>
        <p:nvSpPr>
          <p:cNvPr id="4" name="Sisällön paikkamerkki 3"/>
          <p:cNvSpPr>
            <a:spLocks noGrp="1"/>
          </p:cNvSpPr>
          <p:nvPr>
            <p:ph sz="half" idx="2"/>
          </p:nvPr>
        </p:nvSpPr>
        <p:spPr>
          <a:xfrm>
            <a:off x="457200" y="2357431"/>
            <a:ext cx="4040066" cy="376873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noProof="0" smtClean="0"/>
              <a:t>Muokkaa tekstin perustyylejä napsauttamalla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endParaRPr lang="en-GB" noProof="0"/>
          </a:p>
        </p:txBody>
      </p:sp>
      <p:sp>
        <p:nvSpPr>
          <p:cNvPr id="5" name="Tekstin paikkamerkki 4"/>
          <p:cNvSpPr>
            <a:spLocks noGrp="1"/>
          </p:cNvSpPr>
          <p:nvPr>
            <p:ph type="body" sz="quarter" idx="3"/>
          </p:nvPr>
        </p:nvSpPr>
        <p:spPr>
          <a:xfrm>
            <a:off x="4645270" y="1714488"/>
            <a:ext cx="404153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noProof="0" smtClean="0"/>
              <a:t>Muokkaa tekstin perustyylejä napsauttamalla</a:t>
            </a:r>
          </a:p>
        </p:txBody>
      </p:sp>
      <p:sp>
        <p:nvSpPr>
          <p:cNvPr id="6" name="Sisällön paikkamerkki 5"/>
          <p:cNvSpPr>
            <a:spLocks noGrp="1"/>
          </p:cNvSpPr>
          <p:nvPr>
            <p:ph sz="quarter" idx="4"/>
          </p:nvPr>
        </p:nvSpPr>
        <p:spPr>
          <a:xfrm>
            <a:off x="4645270" y="2357431"/>
            <a:ext cx="4041531" cy="376873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noProof="0" smtClean="0"/>
              <a:t>Muokkaa tekstin perustyylejä napsauttamalla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endParaRPr lang="en-GB" noProof="0"/>
          </a:p>
        </p:txBody>
      </p:sp>
      <p:sp>
        <p:nvSpPr>
          <p:cNvPr id="7" name="Päivämäärän paikkamerkki 6"/>
          <p:cNvSpPr>
            <a:spLocks noGrp="1"/>
          </p:cNvSpPr>
          <p:nvPr>
            <p:ph type="dt" sz="half" idx="10"/>
          </p:nvPr>
        </p:nvSpPr>
        <p:spPr/>
        <p:txBody>
          <a:bodyPr/>
          <a:lstStyle>
            <a:lvl1pPr>
              <a:defRPr/>
            </a:lvl1pPr>
          </a:lstStyle>
          <a:p>
            <a:r>
              <a:rPr lang="fi-FI" smtClean="0"/>
              <a:t>25.10.2012</a:t>
            </a:r>
            <a:endParaRPr lang="fi-FI"/>
          </a:p>
        </p:txBody>
      </p:sp>
      <p:sp>
        <p:nvSpPr>
          <p:cNvPr id="8" name="Dian numeron paikkamerkki 7"/>
          <p:cNvSpPr>
            <a:spLocks noGrp="1"/>
          </p:cNvSpPr>
          <p:nvPr>
            <p:ph type="sldNum" sz="quarter" idx="11"/>
          </p:nvPr>
        </p:nvSpPr>
        <p:spPr/>
        <p:txBody>
          <a:bodyPr/>
          <a:lstStyle>
            <a:lvl1pPr>
              <a:defRPr/>
            </a:lvl1pPr>
          </a:lstStyle>
          <a:p>
            <a:fld id="{425E8BF9-F9CE-4A6C-9A7C-8D0D7D6BF7B8}" type="slidenum">
              <a:rPr lang="fi-FI" smtClean="0"/>
              <a:pPr/>
              <a:t>‹#›</a:t>
            </a:fld>
            <a:endParaRPr lang="fi-FI"/>
          </a:p>
        </p:txBody>
      </p:sp>
      <p:sp>
        <p:nvSpPr>
          <p:cNvPr id="9" name="Alatunnisteen paikkamerkki 8"/>
          <p:cNvSpPr>
            <a:spLocks noGrp="1"/>
          </p:cNvSpPr>
          <p:nvPr>
            <p:ph type="ftr" sz="quarter" idx="12"/>
          </p:nvPr>
        </p:nvSpPr>
        <p:spPr/>
        <p:txBody>
          <a:bodyPr/>
          <a:lstStyle>
            <a:lvl1pPr>
              <a:defRPr/>
            </a:lvl1pPr>
          </a:lstStyle>
          <a:p>
            <a:r>
              <a:rPr lang="fi-FI" smtClean="0"/>
              <a:t>Leena Timonen</a:t>
            </a:r>
            <a:endParaRPr lang="fi-F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noProof="0" smtClean="0"/>
              <a:t>Muokkaa perustyyl. napsautt.</a:t>
            </a:r>
            <a:endParaRPr lang="en-GB" noProof="0"/>
          </a:p>
        </p:txBody>
      </p:sp>
      <p:sp>
        <p:nvSpPr>
          <p:cNvPr id="3" name="Päivämäärän paikkamerkki 2"/>
          <p:cNvSpPr>
            <a:spLocks noGrp="1"/>
          </p:cNvSpPr>
          <p:nvPr>
            <p:ph type="dt" sz="half" idx="10"/>
          </p:nvPr>
        </p:nvSpPr>
        <p:spPr/>
        <p:txBody>
          <a:bodyPr/>
          <a:lstStyle>
            <a:lvl1pPr>
              <a:defRPr/>
            </a:lvl1pPr>
          </a:lstStyle>
          <a:p>
            <a:r>
              <a:rPr lang="fi-FI" smtClean="0"/>
              <a:t>25.10.2012</a:t>
            </a:r>
            <a:endParaRPr lang="fi-FI"/>
          </a:p>
        </p:txBody>
      </p:sp>
      <p:sp>
        <p:nvSpPr>
          <p:cNvPr id="4" name="Dian numeron paikkamerkki 3"/>
          <p:cNvSpPr>
            <a:spLocks noGrp="1"/>
          </p:cNvSpPr>
          <p:nvPr>
            <p:ph type="sldNum" sz="quarter" idx="11"/>
          </p:nvPr>
        </p:nvSpPr>
        <p:spPr/>
        <p:txBody>
          <a:bodyPr/>
          <a:lstStyle>
            <a:lvl1pPr>
              <a:defRPr/>
            </a:lvl1pPr>
          </a:lstStyle>
          <a:p>
            <a:fld id="{425E8BF9-F9CE-4A6C-9A7C-8D0D7D6BF7B8}" type="slidenum">
              <a:rPr lang="fi-FI" smtClean="0"/>
              <a:pPr/>
              <a:t>‹#›</a:t>
            </a:fld>
            <a:endParaRPr lang="fi-FI"/>
          </a:p>
        </p:txBody>
      </p:sp>
      <p:sp>
        <p:nvSpPr>
          <p:cNvPr id="5" name="Alatunnisteen paikkamerkki 4"/>
          <p:cNvSpPr>
            <a:spLocks noGrp="1"/>
          </p:cNvSpPr>
          <p:nvPr>
            <p:ph type="ftr" sz="quarter" idx="12"/>
          </p:nvPr>
        </p:nvSpPr>
        <p:spPr/>
        <p:txBody>
          <a:bodyPr/>
          <a:lstStyle>
            <a:lvl1pPr>
              <a:defRPr/>
            </a:lvl1pPr>
          </a:lstStyle>
          <a:p>
            <a:r>
              <a:rPr lang="fi-FI" smtClean="0"/>
              <a:t>Leena Timonen</a:t>
            </a:r>
            <a:endParaRPr lang="fi-F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lvl1pPr>
              <a:defRPr/>
            </a:lvl1pPr>
          </a:lstStyle>
          <a:p>
            <a:r>
              <a:rPr lang="fi-FI" smtClean="0"/>
              <a:t>25.10.2012</a:t>
            </a:r>
            <a:endParaRPr lang="fi-FI"/>
          </a:p>
        </p:txBody>
      </p:sp>
      <p:sp>
        <p:nvSpPr>
          <p:cNvPr id="3" name="Dian numeron paikkamerkki 2"/>
          <p:cNvSpPr>
            <a:spLocks noGrp="1"/>
          </p:cNvSpPr>
          <p:nvPr>
            <p:ph type="sldNum" sz="quarter" idx="11"/>
          </p:nvPr>
        </p:nvSpPr>
        <p:spPr/>
        <p:txBody>
          <a:bodyPr/>
          <a:lstStyle>
            <a:lvl1pPr>
              <a:defRPr/>
            </a:lvl1pPr>
          </a:lstStyle>
          <a:p>
            <a:fld id="{425E8BF9-F9CE-4A6C-9A7C-8D0D7D6BF7B8}" type="slidenum">
              <a:rPr lang="fi-FI" smtClean="0"/>
              <a:pPr/>
              <a:t>‹#›</a:t>
            </a:fld>
            <a:endParaRPr lang="fi-FI"/>
          </a:p>
        </p:txBody>
      </p:sp>
      <p:sp>
        <p:nvSpPr>
          <p:cNvPr id="4" name="Alatunnisteen paikkamerkki 3"/>
          <p:cNvSpPr>
            <a:spLocks noGrp="1"/>
          </p:cNvSpPr>
          <p:nvPr>
            <p:ph type="ftr" sz="quarter" idx="12"/>
          </p:nvPr>
        </p:nvSpPr>
        <p:spPr/>
        <p:txBody>
          <a:bodyPr/>
          <a:lstStyle>
            <a:lvl1pPr>
              <a:defRPr/>
            </a:lvl1pPr>
          </a:lstStyle>
          <a:p>
            <a:r>
              <a:rPr lang="fi-FI" smtClean="0"/>
              <a:t>Leena Timonen</a:t>
            </a:r>
            <a:endParaRPr lang="fi-F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435" cy="1162050"/>
          </a:xfrm>
        </p:spPr>
        <p:txBody>
          <a:bodyPr anchor="b"/>
          <a:lstStyle>
            <a:lvl1pPr algn="l">
              <a:defRPr sz="2000" b="1"/>
            </a:lvl1pPr>
          </a:lstStyle>
          <a:p>
            <a:r>
              <a:rPr lang="fi-FI" noProof="0" smtClean="0"/>
              <a:t>Muokkaa perustyyl. napsautt.</a:t>
            </a:r>
            <a:endParaRPr lang="en-GB" noProof="0"/>
          </a:p>
        </p:txBody>
      </p:sp>
      <p:sp>
        <p:nvSpPr>
          <p:cNvPr id="3" name="Sisällön paikkamerkki 2"/>
          <p:cNvSpPr>
            <a:spLocks noGrp="1"/>
          </p:cNvSpPr>
          <p:nvPr>
            <p:ph idx="1"/>
          </p:nvPr>
        </p:nvSpPr>
        <p:spPr>
          <a:xfrm>
            <a:off x="3575538" y="273051"/>
            <a:ext cx="511126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noProof="0" smtClean="0"/>
              <a:t>Muokkaa tekstin perustyylejä napsauttamalla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endParaRPr lang="en-GB" noProof="0"/>
          </a:p>
        </p:txBody>
      </p:sp>
      <p:sp>
        <p:nvSpPr>
          <p:cNvPr id="4" name="Tekstin paikkamerkki 3"/>
          <p:cNvSpPr>
            <a:spLocks noGrp="1"/>
          </p:cNvSpPr>
          <p:nvPr>
            <p:ph type="body" sz="half" idx="2"/>
          </p:nvPr>
        </p:nvSpPr>
        <p:spPr>
          <a:xfrm>
            <a:off x="457200" y="1435101"/>
            <a:ext cx="300843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noProof="0" smtClean="0"/>
              <a:t>Muokkaa tekstin perustyylejä napsauttamalla</a:t>
            </a:r>
          </a:p>
        </p:txBody>
      </p:sp>
      <p:sp>
        <p:nvSpPr>
          <p:cNvPr id="5" name="Päivämäärän paikkamerkki 4"/>
          <p:cNvSpPr>
            <a:spLocks noGrp="1"/>
          </p:cNvSpPr>
          <p:nvPr>
            <p:ph type="dt" sz="half" idx="10"/>
          </p:nvPr>
        </p:nvSpPr>
        <p:spPr/>
        <p:txBody>
          <a:bodyPr/>
          <a:lstStyle>
            <a:lvl1pPr>
              <a:defRPr/>
            </a:lvl1pPr>
          </a:lstStyle>
          <a:p>
            <a:r>
              <a:rPr lang="fi-FI" smtClean="0"/>
              <a:t>25.10.2012</a:t>
            </a:r>
            <a:endParaRPr lang="fi-FI"/>
          </a:p>
        </p:txBody>
      </p:sp>
      <p:sp>
        <p:nvSpPr>
          <p:cNvPr id="6" name="Dian numeron paikkamerkki 5"/>
          <p:cNvSpPr>
            <a:spLocks noGrp="1"/>
          </p:cNvSpPr>
          <p:nvPr>
            <p:ph type="sldNum" sz="quarter" idx="11"/>
          </p:nvPr>
        </p:nvSpPr>
        <p:spPr/>
        <p:txBody>
          <a:bodyPr/>
          <a:lstStyle>
            <a:lvl1pPr>
              <a:defRPr/>
            </a:lvl1pPr>
          </a:lstStyle>
          <a:p>
            <a:fld id="{425E8BF9-F9CE-4A6C-9A7C-8D0D7D6BF7B8}" type="slidenum">
              <a:rPr lang="fi-FI" smtClean="0"/>
              <a:pPr/>
              <a:t>‹#›</a:t>
            </a:fld>
            <a:endParaRPr lang="fi-FI"/>
          </a:p>
        </p:txBody>
      </p:sp>
      <p:sp>
        <p:nvSpPr>
          <p:cNvPr id="7" name="Alatunnisteen paikkamerkki 6"/>
          <p:cNvSpPr>
            <a:spLocks noGrp="1"/>
          </p:cNvSpPr>
          <p:nvPr>
            <p:ph type="ftr" sz="quarter" idx="12"/>
          </p:nvPr>
        </p:nvSpPr>
        <p:spPr/>
        <p:txBody>
          <a:bodyPr/>
          <a:lstStyle>
            <a:lvl1pPr>
              <a:defRPr/>
            </a:lvl1pPr>
          </a:lstStyle>
          <a:p>
            <a:r>
              <a:rPr lang="fi-FI" smtClean="0"/>
              <a:t>Leena Timonen</a:t>
            </a:r>
            <a:endParaRPr lang="fi-F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166" y="4800600"/>
            <a:ext cx="5486400" cy="566738"/>
          </a:xfrm>
        </p:spPr>
        <p:txBody>
          <a:bodyPr anchor="b"/>
          <a:lstStyle>
            <a:lvl1pPr algn="l">
              <a:defRPr sz="2000" b="1"/>
            </a:lvl1pPr>
          </a:lstStyle>
          <a:p>
            <a:r>
              <a:rPr lang="fi-FI" noProof="0" smtClean="0"/>
              <a:t>Muokkaa perustyyl. napsautt.</a:t>
            </a:r>
            <a:endParaRPr lang="en-GB" noProof="0"/>
          </a:p>
        </p:txBody>
      </p:sp>
      <p:sp>
        <p:nvSpPr>
          <p:cNvPr id="3" name="Kuvan paikkamerkki 2"/>
          <p:cNvSpPr>
            <a:spLocks noGrp="1"/>
          </p:cNvSpPr>
          <p:nvPr>
            <p:ph type="pic" idx="1"/>
          </p:nvPr>
        </p:nvSpPr>
        <p:spPr>
          <a:xfrm>
            <a:off x="179216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noProof="0" smtClean="0"/>
              <a:t>Lisää kuva napsauttamalla kuvaketta</a:t>
            </a:r>
            <a:endParaRPr lang="en-GB" noProof="0"/>
          </a:p>
        </p:txBody>
      </p:sp>
      <p:sp>
        <p:nvSpPr>
          <p:cNvPr id="4" name="Tekstin paikkamerkki 3"/>
          <p:cNvSpPr>
            <a:spLocks noGrp="1"/>
          </p:cNvSpPr>
          <p:nvPr>
            <p:ph type="body" sz="half" idx="2"/>
          </p:nvPr>
        </p:nvSpPr>
        <p:spPr>
          <a:xfrm>
            <a:off x="179216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noProof="0" smtClean="0"/>
              <a:t>Muokkaa tekstin perustyylejä napsauttamalla</a:t>
            </a:r>
          </a:p>
        </p:txBody>
      </p:sp>
      <p:sp>
        <p:nvSpPr>
          <p:cNvPr id="5" name="Päivämäärän paikkamerkki 4"/>
          <p:cNvSpPr>
            <a:spLocks noGrp="1"/>
          </p:cNvSpPr>
          <p:nvPr>
            <p:ph type="dt" sz="half" idx="10"/>
          </p:nvPr>
        </p:nvSpPr>
        <p:spPr/>
        <p:txBody>
          <a:bodyPr/>
          <a:lstStyle>
            <a:lvl1pPr>
              <a:defRPr/>
            </a:lvl1pPr>
          </a:lstStyle>
          <a:p>
            <a:r>
              <a:rPr lang="fi-FI" smtClean="0"/>
              <a:t>25.10.2012</a:t>
            </a:r>
            <a:endParaRPr lang="fi-FI"/>
          </a:p>
        </p:txBody>
      </p:sp>
      <p:sp>
        <p:nvSpPr>
          <p:cNvPr id="6" name="Dian numeron paikkamerkki 5"/>
          <p:cNvSpPr>
            <a:spLocks noGrp="1"/>
          </p:cNvSpPr>
          <p:nvPr>
            <p:ph type="sldNum" sz="quarter" idx="11"/>
          </p:nvPr>
        </p:nvSpPr>
        <p:spPr/>
        <p:txBody>
          <a:bodyPr/>
          <a:lstStyle>
            <a:lvl1pPr>
              <a:defRPr/>
            </a:lvl1pPr>
          </a:lstStyle>
          <a:p>
            <a:fld id="{425E8BF9-F9CE-4A6C-9A7C-8D0D7D6BF7B8}" type="slidenum">
              <a:rPr lang="fi-FI" smtClean="0"/>
              <a:pPr/>
              <a:t>‹#›</a:t>
            </a:fld>
            <a:endParaRPr lang="fi-FI"/>
          </a:p>
        </p:txBody>
      </p:sp>
      <p:sp>
        <p:nvSpPr>
          <p:cNvPr id="7" name="Alatunnisteen paikkamerkki 6"/>
          <p:cNvSpPr>
            <a:spLocks noGrp="1"/>
          </p:cNvSpPr>
          <p:nvPr>
            <p:ph type="ftr" sz="quarter" idx="12"/>
          </p:nvPr>
        </p:nvSpPr>
        <p:spPr/>
        <p:txBody>
          <a:bodyPr/>
          <a:lstStyle>
            <a:lvl1pPr>
              <a:defRPr/>
            </a:lvl1pPr>
          </a:lstStyle>
          <a:p>
            <a:r>
              <a:rPr lang="fi-FI" smtClean="0"/>
              <a:t>Leena Timonen</a:t>
            </a:r>
            <a:endParaRPr lang="fi-F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8200"/>
            <a:ext cx="7772400" cy="121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noProof="0" dirty="0" err="1" smtClean="0"/>
              <a:t>Muokkaa</a:t>
            </a:r>
            <a:r>
              <a:rPr lang="en-GB" noProof="0" dirty="0" smtClean="0"/>
              <a:t> </a:t>
            </a:r>
            <a:r>
              <a:rPr lang="en-GB" noProof="0" dirty="0" err="1" smtClean="0"/>
              <a:t>otsikon</a:t>
            </a:r>
            <a:r>
              <a:rPr lang="en-GB" noProof="0" dirty="0" smtClean="0"/>
              <a:t> </a:t>
            </a:r>
            <a:r>
              <a:rPr lang="en-GB" noProof="0" dirty="0" err="1" smtClean="0"/>
              <a:t>perustyyliä</a:t>
            </a:r>
            <a:r>
              <a:rPr lang="en-GB" noProof="0" dirty="0" smtClean="0"/>
              <a:t> </a:t>
            </a:r>
            <a:r>
              <a:rPr lang="en-GB" noProof="0" dirty="0" err="1" smtClean="0"/>
              <a:t>napsauttamalla</a:t>
            </a:r>
            <a:endParaRPr lang="en-GB" noProof="0" dirty="0" smtClean="0"/>
          </a:p>
        </p:txBody>
      </p:sp>
      <p:sp>
        <p:nvSpPr>
          <p:cNvPr id="1027" name="Rectangle 3"/>
          <p:cNvSpPr>
            <a:spLocks noGrp="1" noChangeArrowheads="1"/>
          </p:cNvSpPr>
          <p:nvPr>
            <p:ph type="body" idx="1"/>
          </p:nvPr>
        </p:nvSpPr>
        <p:spPr bwMode="auto">
          <a:xfrm>
            <a:off x="685800" y="2133600"/>
            <a:ext cx="7772400" cy="3962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dirty="0" err="1" smtClean="0"/>
              <a:t>Muokkaa</a:t>
            </a:r>
            <a:r>
              <a:rPr lang="en-GB" noProof="0" dirty="0" smtClean="0"/>
              <a:t> </a:t>
            </a:r>
            <a:r>
              <a:rPr lang="en-GB" noProof="0" dirty="0" err="1" smtClean="0"/>
              <a:t>tekstin</a:t>
            </a:r>
            <a:r>
              <a:rPr lang="en-GB" noProof="0" dirty="0" smtClean="0"/>
              <a:t> </a:t>
            </a:r>
            <a:r>
              <a:rPr lang="en-GB" noProof="0" dirty="0" err="1" smtClean="0"/>
              <a:t>perustyylejä</a:t>
            </a:r>
            <a:r>
              <a:rPr lang="en-GB" noProof="0" dirty="0" smtClean="0"/>
              <a:t> </a:t>
            </a:r>
            <a:r>
              <a:rPr lang="en-GB" noProof="0" dirty="0" err="1" smtClean="0"/>
              <a:t>napsauttamalla</a:t>
            </a:r>
            <a:endParaRPr lang="en-GB" noProof="0" dirty="0" smtClean="0"/>
          </a:p>
          <a:p>
            <a:pPr lvl="1"/>
            <a:r>
              <a:rPr lang="en-GB" noProof="0" dirty="0" err="1" smtClean="0"/>
              <a:t>toinen</a:t>
            </a:r>
            <a:r>
              <a:rPr lang="en-GB" noProof="0" dirty="0" smtClean="0"/>
              <a:t> </a:t>
            </a:r>
            <a:r>
              <a:rPr lang="en-GB" noProof="0" dirty="0" err="1" smtClean="0"/>
              <a:t>taso</a:t>
            </a:r>
            <a:endParaRPr lang="en-GB" noProof="0" dirty="0" smtClean="0"/>
          </a:p>
          <a:p>
            <a:pPr lvl="2"/>
            <a:r>
              <a:rPr lang="en-GB" noProof="0" dirty="0" err="1" smtClean="0"/>
              <a:t>kolmas</a:t>
            </a:r>
            <a:r>
              <a:rPr lang="en-GB" noProof="0" dirty="0" smtClean="0"/>
              <a:t> </a:t>
            </a:r>
            <a:r>
              <a:rPr lang="en-GB" noProof="0" dirty="0" err="1" smtClean="0"/>
              <a:t>taso</a:t>
            </a:r>
            <a:endParaRPr lang="en-GB" noProof="0" dirty="0" smtClean="0"/>
          </a:p>
          <a:p>
            <a:pPr lvl="3"/>
            <a:r>
              <a:rPr lang="en-GB" noProof="0" dirty="0" err="1" smtClean="0"/>
              <a:t>neljäs</a:t>
            </a:r>
            <a:r>
              <a:rPr lang="en-GB" noProof="0" dirty="0" smtClean="0"/>
              <a:t> </a:t>
            </a:r>
            <a:r>
              <a:rPr lang="en-GB" noProof="0" dirty="0" err="1" smtClean="0"/>
              <a:t>taso</a:t>
            </a:r>
            <a:endParaRPr lang="en-GB" noProof="0" dirty="0" smtClean="0"/>
          </a:p>
          <a:p>
            <a:pPr lvl="4"/>
            <a:r>
              <a:rPr lang="en-GB" noProof="0" dirty="0" err="1" smtClean="0"/>
              <a:t>viides</a:t>
            </a:r>
            <a:r>
              <a:rPr lang="en-GB" noProof="0" dirty="0" smtClean="0"/>
              <a:t> </a:t>
            </a:r>
            <a:r>
              <a:rPr lang="en-GB" noProof="0" dirty="0" err="1" smtClean="0"/>
              <a:t>taso</a:t>
            </a:r>
            <a:endParaRPr lang="en-GB" noProof="0" dirty="0" smtClean="0"/>
          </a:p>
        </p:txBody>
      </p:sp>
      <p:sp>
        <p:nvSpPr>
          <p:cNvPr id="1028" name="Rectangle 4"/>
          <p:cNvSpPr>
            <a:spLocks noGrp="1" noChangeArrowheads="1"/>
          </p:cNvSpPr>
          <p:nvPr>
            <p:ph type="dt" sz="half" idx="2"/>
          </p:nvPr>
        </p:nvSpPr>
        <p:spPr bwMode="auto">
          <a:xfrm>
            <a:off x="7104185" y="6553200"/>
            <a:ext cx="1412631"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lvl1pPr>
          </a:lstStyle>
          <a:p>
            <a:r>
              <a:rPr lang="fi-FI" smtClean="0"/>
              <a:t>25.10.2012</a:t>
            </a:r>
            <a:endParaRPr lang="fi-FI"/>
          </a:p>
        </p:txBody>
      </p:sp>
      <p:sp>
        <p:nvSpPr>
          <p:cNvPr id="1030" name="Rectangle 6"/>
          <p:cNvSpPr>
            <a:spLocks noGrp="1" noChangeArrowheads="1"/>
          </p:cNvSpPr>
          <p:nvPr>
            <p:ph type="sldNum" sz="quarter" idx="4"/>
          </p:nvPr>
        </p:nvSpPr>
        <p:spPr bwMode="auto">
          <a:xfrm>
            <a:off x="8493369" y="6553200"/>
            <a:ext cx="509954"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425E8BF9-F9CE-4A6C-9A7C-8D0D7D6BF7B8}" type="slidenum">
              <a:rPr lang="fi-FI" smtClean="0"/>
              <a:pPr/>
              <a:t>‹#›</a:t>
            </a:fld>
            <a:endParaRPr lang="fi-FI"/>
          </a:p>
        </p:txBody>
      </p:sp>
      <p:sp>
        <p:nvSpPr>
          <p:cNvPr id="1034" name="Rectangle 10"/>
          <p:cNvSpPr>
            <a:spLocks noGrp="1" noChangeArrowheads="1"/>
          </p:cNvSpPr>
          <p:nvPr>
            <p:ph type="ftr" sz="quarter" idx="3"/>
          </p:nvPr>
        </p:nvSpPr>
        <p:spPr bwMode="auto">
          <a:xfrm>
            <a:off x="4994031" y="6553200"/>
            <a:ext cx="2039815"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noProof="1"/>
            </a:lvl1pPr>
          </a:lstStyle>
          <a:p>
            <a:r>
              <a:rPr lang="fi-FI" smtClean="0"/>
              <a:t>Leena Timonen</a:t>
            </a:r>
            <a:endParaRPr lang="fi-FI"/>
          </a:p>
        </p:txBody>
      </p:sp>
      <p:pic>
        <p:nvPicPr>
          <p:cNvPr id="1052" name="Picture 28" descr="D:\TP\viestinta\grafi\mallit\lyhyt viiva.tif"/>
          <p:cNvPicPr>
            <a:picLocks noChangeAspect="1" noChangeArrowheads="1"/>
          </p:cNvPicPr>
          <p:nvPr/>
        </p:nvPicPr>
        <p:blipFill>
          <a:blip r:embed="rId14" cstate="print"/>
          <a:srcRect/>
          <a:stretch>
            <a:fillRect/>
          </a:stretch>
        </p:blipFill>
        <p:spPr bwMode="auto">
          <a:xfrm>
            <a:off x="5039459" y="6516688"/>
            <a:ext cx="4104542" cy="36512"/>
          </a:xfrm>
          <a:prstGeom prst="rect">
            <a:avLst/>
          </a:prstGeom>
          <a:noFill/>
        </p:spPr>
      </p:pic>
      <p:pic>
        <p:nvPicPr>
          <p:cNvPr id="9" name="Picture 38" descr="D:\2004\tp\grafi\kalvopohjat\englanti2.jpg"/>
          <p:cNvPicPr>
            <a:picLocks noChangeAspect="1" noChangeArrowheads="1"/>
          </p:cNvPicPr>
          <p:nvPr/>
        </p:nvPicPr>
        <p:blipFill>
          <a:blip r:embed="rId15" cstate="print"/>
          <a:srcRect/>
          <a:stretch>
            <a:fillRect/>
          </a:stretch>
        </p:blipFill>
        <p:spPr bwMode="auto">
          <a:xfrm>
            <a:off x="282462" y="226800"/>
            <a:ext cx="2834054" cy="546100"/>
          </a:xfrm>
          <a:prstGeom prst="rect">
            <a:avLst/>
          </a:prstGeom>
          <a:noFill/>
        </p:spPr>
      </p:pic>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p:txStyles>
    <p:titleStyle>
      <a:lvl1pPr algn="l" rtl="0" eaLnBrk="1" fontAlgn="base" hangingPunct="1">
        <a:spcBef>
          <a:spcPct val="0"/>
        </a:spcBef>
        <a:spcAft>
          <a:spcPct val="0"/>
        </a:spcAft>
        <a:defRPr sz="2800">
          <a:solidFill>
            <a:schemeClr val="tx2"/>
          </a:solidFill>
          <a:latin typeface="+mj-lt"/>
          <a:ea typeface="+mj-ea"/>
          <a:cs typeface="+mj-cs"/>
        </a:defRPr>
      </a:lvl1pPr>
      <a:lvl2pPr algn="l" rtl="0" eaLnBrk="1" fontAlgn="base" hangingPunct="1">
        <a:spcBef>
          <a:spcPct val="0"/>
        </a:spcBef>
        <a:spcAft>
          <a:spcPct val="0"/>
        </a:spcAft>
        <a:defRPr sz="2800">
          <a:solidFill>
            <a:schemeClr val="tx2"/>
          </a:solidFill>
          <a:latin typeface="Arial" charset="0"/>
        </a:defRPr>
      </a:lvl2pPr>
      <a:lvl3pPr algn="l" rtl="0" eaLnBrk="1" fontAlgn="base" hangingPunct="1">
        <a:spcBef>
          <a:spcPct val="0"/>
        </a:spcBef>
        <a:spcAft>
          <a:spcPct val="0"/>
        </a:spcAft>
        <a:defRPr sz="2800">
          <a:solidFill>
            <a:schemeClr val="tx2"/>
          </a:solidFill>
          <a:latin typeface="Arial" charset="0"/>
        </a:defRPr>
      </a:lvl3pPr>
      <a:lvl4pPr algn="l" rtl="0" eaLnBrk="1" fontAlgn="base" hangingPunct="1">
        <a:spcBef>
          <a:spcPct val="0"/>
        </a:spcBef>
        <a:spcAft>
          <a:spcPct val="0"/>
        </a:spcAft>
        <a:defRPr sz="2800">
          <a:solidFill>
            <a:schemeClr val="tx2"/>
          </a:solidFill>
          <a:latin typeface="Arial" charset="0"/>
        </a:defRPr>
      </a:lvl4pPr>
      <a:lvl5pPr algn="l" rtl="0" eaLnBrk="1" fontAlgn="base" hangingPunct="1">
        <a:spcBef>
          <a:spcPct val="0"/>
        </a:spcBef>
        <a:spcAft>
          <a:spcPct val="0"/>
        </a:spcAft>
        <a:defRPr sz="2800">
          <a:solidFill>
            <a:schemeClr val="tx2"/>
          </a:solidFill>
          <a:latin typeface="Arial" charset="0"/>
        </a:defRPr>
      </a:lvl5pPr>
      <a:lvl6pPr marL="457200" algn="l" rtl="0" eaLnBrk="1" fontAlgn="base" hangingPunct="1">
        <a:spcBef>
          <a:spcPct val="0"/>
        </a:spcBef>
        <a:spcAft>
          <a:spcPct val="0"/>
        </a:spcAft>
        <a:defRPr sz="2800">
          <a:solidFill>
            <a:schemeClr val="tx2"/>
          </a:solidFill>
          <a:latin typeface="Arial" charset="0"/>
        </a:defRPr>
      </a:lvl6pPr>
      <a:lvl7pPr marL="914400" algn="l" rtl="0" eaLnBrk="1" fontAlgn="base" hangingPunct="1">
        <a:spcBef>
          <a:spcPct val="0"/>
        </a:spcBef>
        <a:spcAft>
          <a:spcPct val="0"/>
        </a:spcAft>
        <a:defRPr sz="2800">
          <a:solidFill>
            <a:schemeClr val="tx2"/>
          </a:solidFill>
          <a:latin typeface="Arial" charset="0"/>
        </a:defRPr>
      </a:lvl7pPr>
      <a:lvl8pPr marL="1371600" algn="l" rtl="0" eaLnBrk="1" fontAlgn="base" hangingPunct="1">
        <a:spcBef>
          <a:spcPct val="0"/>
        </a:spcBef>
        <a:spcAft>
          <a:spcPct val="0"/>
        </a:spcAft>
        <a:defRPr sz="2800">
          <a:solidFill>
            <a:schemeClr val="tx2"/>
          </a:solidFill>
          <a:latin typeface="Arial" charset="0"/>
        </a:defRPr>
      </a:lvl8pPr>
      <a:lvl9pPr marL="1828800" algn="l" rtl="0" eaLnBrk="1" fontAlgn="base" hangingPunct="1">
        <a:spcBef>
          <a:spcPct val="0"/>
        </a:spcBef>
        <a:spcAft>
          <a:spcPct val="0"/>
        </a:spcAft>
        <a:defRPr sz="2800">
          <a:solidFill>
            <a:schemeClr val="tx2"/>
          </a:solidFill>
          <a:latin typeface="Arial" charset="0"/>
        </a:defRPr>
      </a:lvl9pPr>
    </p:titleStyle>
    <p:bodyStyle>
      <a:lvl1pPr marL="185738" indent="-185738" algn="l" rtl="0" eaLnBrk="1" fontAlgn="base" hangingPunct="1">
        <a:spcBef>
          <a:spcPct val="20000"/>
        </a:spcBef>
        <a:spcAft>
          <a:spcPct val="0"/>
        </a:spcAft>
        <a:buClr>
          <a:schemeClr val="accent2"/>
        </a:buClr>
        <a:buSzPct val="60000"/>
        <a:buFont typeface="Wingdings" pitchFamily="2" charset="2"/>
        <a:buChar char="n"/>
        <a:defRPr sz="2400">
          <a:solidFill>
            <a:schemeClr val="tx1"/>
          </a:solidFill>
          <a:latin typeface="+mn-lt"/>
          <a:ea typeface="+mn-ea"/>
          <a:cs typeface="+mn-cs"/>
        </a:defRPr>
      </a:lvl1pPr>
      <a:lvl2pPr marL="565150" indent="-184150" algn="l" rtl="0" eaLnBrk="1" fontAlgn="base" hangingPunct="1">
        <a:spcBef>
          <a:spcPct val="20000"/>
        </a:spcBef>
        <a:spcAft>
          <a:spcPct val="0"/>
        </a:spcAft>
        <a:buClr>
          <a:schemeClr val="accent2"/>
        </a:buClr>
        <a:buSzPct val="55000"/>
        <a:buFont typeface="Wingdings" pitchFamily="2" charset="2"/>
        <a:buChar char="l"/>
        <a:defRPr sz="2400">
          <a:solidFill>
            <a:schemeClr val="tx1"/>
          </a:solidFill>
          <a:latin typeface="+mn-lt"/>
        </a:defRPr>
      </a:lvl2pPr>
      <a:lvl3pPr marL="941388" indent="-185738" algn="l" rtl="0" eaLnBrk="1" fontAlgn="base" hangingPunct="1">
        <a:spcBef>
          <a:spcPct val="20000"/>
        </a:spcBef>
        <a:spcAft>
          <a:spcPct val="0"/>
        </a:spcAft>
        <a:buClr>
          <a:schemeClr val="accent2"/>
        </a:buClr>
        <a:buSzPct val="55000"/>
        <a:buFont typeface="Wingdings" pitchFamily="2" charset="2"/>
        <a:buChar char="l"/>
        <a:defRPr sz="2400">
          <a:solidFill>
            <a:schemeClr val="tx1"/>
          </a:solidFill>
          <a:latin typeface="+mn-lt"/>
        </a:defRPr>
      </a:lvl3pPr>
      <a:lvl4pPr marL="1330325" indent="-198438" algn="l" rtl="0" eaLnBrk="1" fontAlgn="base" hangingPunct="1">
        <a:spcBef>
          <a:spcPct val="20000"/>
        </a:spcBef>
        <a:spcAft>
          <a:spcPct val="0"/>
        </a:spcAft>
        <a:buClr>
          <a:schemeClr val="accent2"/>
        </a:buClr>
        <a:buSzPct val="55000"/>
        <a:buFont typeface="Wingdings" pitchFamily="2" charset="2"/>
        <a:buChar char="l"/>
        <a:defRPr sz="2400">
          <a:solidFill>
            <a:schemeClr val="tx1"/>
          </a:solidFill>
          <a:latin typeface="+mn-lt"/>
        </a:defRPr>
      </a:lvl4pPr>
      <a:lvl5pPr marL="1719263" indent="-198438" algn="l" rtl="0" eaLnBrk="1" fontAlgn="base" hangingPunct="1">
        <a:spcBef>
          <a:spcPct val="20000"/>
        </a:spcBef>
        <a:spcAft>
          <a:spcPct val="0"/>
        </a:spcAft>
        <a:buClr>
          <a:schemeClr val="accent2"/>
        </a:buClr>
        <a:buSzPct val="55000"/>
        <a:buFont typeface="Wingdings" pitchFamily="2" charset="2"/>
        <a:buChar char="l"/>
        <a:defRPr sz="2400">
          <a:solidFill>
            <a:schemeClr val="tx1"/>
          </a:solidFill>
          <a:latin typeface="+mn-lt"/>
        </a:defRPr>
      </a:lvl5pPr>
      <a:lvl6pPr marL="2176463" indent="-198438" algn="l" rtl="0" eaLnBrk="1" fontAlgn="base" hangingPunct="1">
        <a:spcBef>
          <a:spcPct val="20000"/>
        </a:spcBef>
        <a:spcAft>
          <a:spcPct val="0"/>
        </a:spcAft>
        <a:buClr>
          <a:schemeClr val="accent2"/>
        </a:buClr>
        <a:buSzPct val="55000"/>
        <a:buFont typeface="Wingdings" pitchFamily="2" charset="2"/>
        <a:buChar char="l"/>
        <a:defRPr sz="2400">
          <a:solidFill>
            <a:schemeClr val="tx1"/>
          </a:solidFill>
          <a:latin typeface="+mn-lt"/>
        </a:defRPr>
      </a:lvl6pPr>
      <a:lvl7pPr marL="2633663" indent="-198438" algn="l" rtl="0" eaLnBrk="1" fontAlgn="base" hangingPunct="1">
        <a:spcBef>
          <a:spcPct val="20000"/>
        </a:spcBef>
        <a:spcAft>
          <a:spcPct val="0"/>
        </a:spcAft>
        <a:buClr>
          <a:schemeClr val="accent2"/>
        </a:buClr>
        <a:buSzPct val="55000"/>
        <a:buFont typeface="Wingdings" pitchFamily="2" charset="2"/>
        <a:buChar char="l"/>
        <a:defRPr sz="2400">
          <a:solidFill>
            <a:schemeClr val="tx1"/>
          </a:solidFill>
          <a:latin typeface="+mn-lt"/>
        </a:defRPr>
      </a:lvl7pPr>
      <a:lvl8pPr marL="3090863" indent="-198438" algn="l" rtl="0" eaLnBrk="1" fontAlgn="base" hangingPunct="1">
        <a:spcBef>
          <a:spcPct val="20000"/>
        </a:spcBef>
        <a:spcAft>
          <a:spcPct val="0"/>
        </a:spcAft>
        <a:buClr>
          <a:schemeClr val="accent2"/>
        </a:buClr>
        <a:buSzPct val="55000"/>
        <a:buFont typeface="Wingdings" pitchFamily="2" charset="2"/>
        <a:buChar char="l"/>
        <a:defRPr sz="2400">
          <a:solidFill>
            <a:schemeClr val="tx1"/>
          </a:solidFill>
          <a:latin typeface="+mn-lt"/>
        </a:defRPr>
      </a:lvl8pPr>
      <a:lvl9pPr marL="3548063" indent="-198438" algn="l" rtl="0" eaLnBrk="1" fontAlgn="base" hangingPunct="1">
        <a:spcBef>
          <a:spcPct val="20000"/>
        </a:spcBef>
        <a:spcAft>
          <a:spcPct val="0"/>
        </a:spcAft>
        <a:buClr>
          <a:schemeClr val="accent2"/>
        </a:buClr>
        <a:buSzPct val="55000"/>
        <a:buFont typeface="Wingdings" pitchFamily="2" charset="2"/>
        <a:buChar char="l"/>
        <a:defRPr sz="24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www.tilastokeskus.fi/polttoaineluokitu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oleObject" Target="file:///\\APUS\DATA2\GRP\YR\ENERGIA\JULKAISU\2005\Tase\Energiatase2005_e.cdr\Page: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1763688" y="1828800"/>
            <a:ext cx="7028620" cy="1672208"/>
          </a:xfrm>
        </p:spPr>
        <p:txBody>
          <a:bodyPr/>
          <a:lstStyle/>
          <a:p>
            <a:r>
              <a:rPr lang="en-GB" dirty="0" smtClean="0"/>
              <a:t>The energy balance in Finland</a:t>
            </a:r>
            <a:endParaRPr lang="fi-FI" dirty="0"/>
          </a:p>
        </p:txBody>
      </p:sp>
      <p:sp>
        <p:nvSpPr>
          <p:cNvPr id="3" name="Alaotsikko 2"/>
          <p:cNvSpPr>
            <a:spLocks noGrp="1"/>
          </p:cNvSpPr>
          <p:nvPr>
            <p:ph type="subTitle" idx="1"/>
          </p:nvPr>
        </p:nvSpPr>
        <p:spPr>
          <a:xfrm>
            <a:off x="1835696" y="4149080"/>
            <a:ext cx="6752492" cy="1656184"/>
          </a:xfrm>
        </p:spPr>
        <p:txBody>
          <a:bodyPr/>
          <a:lstStyle/>
          <a:p>
            <a:r>
              <a:rPr lang="fi-FI" sz="2400" dirty="0" smtClean="0"/>
              <a:t>The 7th Oslo Group </a:t>
            </a:r>
            <a:r>
              <a:rPr lang="fi-FI" sz="2400" dirty="0" err="1" smtClean="0"/>
              <a:t>Meeting</a:t>
            </a:r>
            <a:r>
              <a:rPr lang="fi-FI" sz="2400" dirty="0" smtClean="0"/>
              <a:t>, Helsinki</a:t>
            </a:r>
          </a:p>
          <a:p>
            <a:r>
              <a:rPr lang="fi-FI" sz="2400" dirty="0" smtClean="0"/>
              <a:t>25.10.2012</a:t>
            </a:r>
          </a:p>
          <a:p>
            <a:r>
              <a:rPr lang="fi-FI" sz="2400" dirty="0" smtClean="0"/>
              <a:t>Leena Timonen</a:t>
            </a:r>
          </a:p>
          <a:p>
            <a:r>
              <a:rPr lang="fi-FI" sz="2400" dirty="0" err="1" smtClean="0"/>
              <a:t>leena.timonen@stat.fi</a:t>
            </a:r>
            <a:endParaRPr lang="fi-FI" sz="2400" dirty="0" smtClean="0"/>
          </a:p>
          <a:p>
            <a:endParaRPr lang="fi-FI"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en-GB" dirty="0" smtClean="0"/>
              <a:t>Compiling of energy balance in Finland</a:t>
            </a:r>
            <a:endParaRPr lang="en-GB" dirty="0"/>
          </a:p>
        </p:txBody>
      </p:sp>
      <p:sp>
        <p:nvSpPr>
          <p:cNvPr id="3" name="Sisällön paikkamerkki 2"/>
          <p:cNvSpPr>
            <a:spLocks noGrp="1"/>
          </p:cNvSpPr>
          <p:nvPr>
            <p:ph idx="1"/>
          </p:nvPr>
        </p:nvSpPr>
        <p:spPr>
          <a:xfrm>
            <a:off x="683568" y="2132856"/>
            <a:ext cx="7772400" cy="4032448"/>
          </a:xfrm>
        </p:spPr>
        <p:txBody>
          <a:bodyPr/>
          <a:lstStyle/>
          <a:p>
            <a:pPr>
              <a:lnSpc>
                <a:spcPct val="90000"/>
              </a:lnSpc>
            </a:pPr>
            <a:r>
              <a:rPr lang="en-GB" sz="2000" dirty="0" smtClean="0"/>
              <a:t>Energy Balance sheets have been compiled at Statistics Finland since 1993 (earlier in the Ministry of Trade and Industry) </a:t>
            </a:r>
          </a:p>
          <a:p>
            <a:pPr>
              <a:lnSpc>
                <a:spcPct val="90000"/>
              </a:lnSpc>
            </a:pPr>
            <a:r>
              <a:rPr lang="en-GB" sz="2000" dirty="0" smtClean="0"/>
              <a:t>In 1998 methodology was revised and harmonised with international “common” </a:t>
            </a:r>
            <a:r>
              <a:rPr lang="en-GB" sz="2000" dirty="0" err="1" smtClean="0"/>
              <a:t>methodolgy</a:t>
            </a:r>
            <a:r>
              <a:rPr lang="en-GB" sz="2000" dirty="0" smtClean="0"/>
              <a:t>  (</a:t>
            </a:r>
            <a:r>
              <a:rPr lang="en-GB" sz="2000" dirty="0" err="1" smtClean="0"/>
              <a:t>ie</a:t>
            </a:r>
            <a:r>
              <a:rPr lang="en-GB" sz="2000" dirty="0" smtClean="0"/>
              <a:t>. physical energy content method)</a:t>
            </a:r>
          </a:p>
          <a:p>
            <a:pPr>
              <a:lnSpc>
                <a:spcPct val="90000"/>
              </a:lnSpc>
            </a:pPr>
            <a:r>
              <a:rPr lang="en-GB" sz="2000" dirty="0" smtClean="0"/>
              <a:t>The energy balance is compiled on annual basis (calendar year)</a:t>
            </a:r>
          </a:p>
          <a:p>
            <a:pPr>
              <a:lnSpc>
                <a:spcPct val="90000"/>
              </a:lnSpc>
            </a:pPr>
            <a:r>
              <a:rPr lang="en-GB" sz="2000" dirty="0" smtClean="0"/>
              <a:t>Energy commodity balance is compiled (</a:t>
            </a:r>
            <a:r>
              <a:rPr lang="en-GB" sz="2000" dirty="0" err="1" smtClean="0"/>
              <a:t>ie</a:t>
            </a:r>
            <a:r>
              <a:rPr lang="en-GB" sz="2000" dirty="0" smtClean="0"/>
              <a:t>. balance between energy supply and consumption) for all energy sources (in physical unit or in TJ)</a:t>
            </a:r>
          </a:p>
          <a:p>
            <a:pPr>
              <a:lnSpc>
                <a:spcPct val="90000"/>
              </a:lnSpc>
            </a:pPr>
            <a:r>
              <a:rPr lang="en-GB" sz="2000" dirty="0" smtClean="0"/>
              <a:t>Commodity balances are used as data source for overall energy balance</a:t>
            </a:r>
          </a:p>
        </p:txBody>
      </p:sp>
      <p:sp>
        <p:nvSpPr>
          <p:cNvPr id="7" name="Päivämäärän paikkamerkki 6"/>
          <p:cNvSpPr>
            <a:spLocks noGrp="1"/>
          </p:cNvSpPr>
          <p:nvPr>
            <p:ph type="dt" sz="half" idx="10"/>
          </p:nvPr>
        </p:nvSpPr>
        <p:spPr/>
        <p:txBody>
          <a:bodyPr/>
          <a:lstStyle/>
          <a:p>
            <a:r>
              <a:rPr lang="fi-FI" smtClean="0"/>
              <a:t>25.10.2012</a:t>
            </a:r>
            <a:endParaRPr lang="fi-FI"/>
          </a:p>
        </p:txBody>
      </p:sp>
      <p:sp>
        <p:nvSpPr>
          <p:cNvPr id="6" name="Dian numeron paikkamerkki 5"/>
          <p:cNvSpPr>
            <a:spLocks noGrp="1"/>
          </p:cNvSpPr>
          <p:nvPr>
            <p:ph type="sldNum" sz="quarter" idx="11"/>
          </p:nvPr>
        </p:nvSpPr>
        <p:spPr/>
        <p:txBody>
          <a:bodyPr/>
          <a:lstStyle/>
          <a:p>
            <a:fld id="{425E8BF9-F9CE-4A6C-9A7C-8D0D7D6BF7B8}" type="slidenum">
              <a:rPr lang="fi-FI" smtClean="0"/>
              <a:pPr/>
              <a:t>2</a:t>
            </a:fld>
            <a:endParaRPr lang="fi-FI"/>
          </a:p>
        </p:txBody>
      </p:sp>
      <p:sp>
        <p:nvSpPr>
          <p:cNvPr id="5" name="Alatunnisteen paikkamerkki 4"/>
          <p:cNvSpPr>
            <a:spLocks noGrp="1"/>
          </p:cNvSpPr>
          <p:nvPr>
            <p:ph type="ftr" sz="quarter" idx="12"/>
          </p:nvPr>
        </p:nvSpPr>
        <p:spPr/>
        <p:txBody>
          <a:bodyPr/>
          <a:lstStyle/>
          <a:p>
            <a:r>
              <a:rPr lang="fi-FI" smtClean="0"/>
              <a:t>Leena Timonen</a:t>
            </a:r>
            <a:endParaRPr lang="fi-FI"/>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83568" y="980728"/>
            <a:ext cx="7772400" cy="862608"/>
          </a:xfrm>
        </p:spPr>
        <p:txBody>
          <a:bodyPr/>
          <a:lstStyle/>
          <a:p>
            <a:r>
              <a:rPr lang="en-GB" dirty="0" smtClean="0"/>
              <a:t>Data sources for energy balance</a:t>
            </a:r>
            <a:endParaRPr lang="en-GB" dirty="0"/>
          </a:p>
        </p:txBody>
      </p:sp>
      <p:sp>
        <p:nvSpPr>
          <p:cNvPr id="3" name="Sisällön paikkamerkki 2"/>
          <p:cNvSpPr>
            <a:spLocks noGrp="1"/>
          </p:cNvSpPr>
          <p:nvPr>
            <p:ph idx="1"/>
          </p:nvPr>
        </p:nvSpPr>
        <p:spPr>
          <a:xfrm>
            <a:off x="467544" y="1844824"/>
            <a:ext cx="8208912" cy="3962400"/>
          </a:xfrm>
        </p:spPr>
        <p:txBody>
          <a:bodyPr/>
          <a:lstStyle/>
          <a:p>
            <a:pPr>
              <a:lnSpc>
                <a:spcPct val="90000"/>
              </a:lnSpc>
            </a:pPr>
            <a:r>
              <a:rPr lang="en-GB" sz="2000" dirty="0" smtClean="0"/>
              <a:t>Energy statistics system uses multiple data </a:t>
            </a:r>
            <a:r>
              <a:rPr lang="en-GB" sz="2000" dirty="0" err="1" smtClean="0"/>
              <a:t>soures</a:t>
            </a:r>
            <a:endParaRPr lang="en-GB" sz="2000" dirty="0" smtClean="0"/>
          </a:p>
          <a:p>
            <a:pPr>
              <a:lnSpc>
                <a:spcPct val="90000"/>
              </a:lnSpc>
            </a:pPr>
            <a:r>
              <a:rPr lang="en-GB" sz="2000" dirty="0" smtClean="0"/>
              <a:t>The majority of the basic data for energy statistics are collected by Statistics Finland, obtained from other statistical authorities or administrative data sources</a:t>
            </a:r>
          </a:p>
          <a:p>
            <a:pPr marL="185738" lvl="1" indent="-185738">
              <a:lnSpc>
                <a:spcPct val="90000"/>
              </a:lnSpc>
              <a:buSzPct val="60000"/>
              <a:buFont typeface="Wingdings" pitchFamily="2" charset="2"/>
              <a:buChar char="n"/>
            </a:pPr>
            <a:r>
              <a:rPr lang="en-GB" sz="2000" dirty="0" smtClean="0"/>
              <a:t>Statistics Finland is obliged to utilize as much as possible the data sources that are collected by other organisations (Statistics Act)</a:t>
            </a:r>
          </a:p>
          <a:p>
            <a:pPr>
              <a:lnSpc>
                <a:spcPct val="90000"/>
              </a:lnSpc>
            </a:pPr>
            <a:r>
              <a:rPr lang="en-GB" sz="2000" dirty="0" smtClean="0"/>
              <a:t>Energy statistics is also </a:t>
            </a:r>
            <a:r>
              <a:rPr lang="en-GB" sz="2000" dirty="0" err="1" smtClean="0"/>
              <a:t>feeded</a:t>
            </a:r>
            <a:r>
              <a:rPr lang="en-GB" sz="2000" dirty="0" smtClean="0"/>
              <a:t> to certain extent with the data from associations and federation operating in the field of energy</a:t>
            </a:r>
          </a:p>
          <a:p>
            <a:pPr lvl="1">
              <a:lnSpc>
                <a:spcPct val="90000"/>
              </a:lnSpc>
            </a:pPr>
            <a:r>
              <a:rPr lang="en-GB" sz="2000" dirty="0" smtClean="0"/>
              <a:t>“written” agreements on collaboration</a:t>
            </a:r>
          </a:p>
          <a:p>
            <a:pPr lvl="1">
              <a:lnSpc>
                <a:spcPct val="90000"/>
              </a:lnSpc>
            </a:pPr>
            <a:r>
              <a:rPr lang="en-GB" sz="2000" dirty="0" smtClean="0"/>
              <a:t>agreed methodology in data collection </a:t>
            </a:r>
          </a:p>
          <a:p>
            <a:pPr lvl="1">
              <a:lnSpc>
                <a:spcPct val="90000"/>
              </a:lnSpc>
            </a:pPr>
            <a:r>
              <a:rPr lang="en-GB" sz="2000" dirty="0" smtClean="0"/>
              <a:t>common fuel classification</a:t>
            </a:r>
          </a:p>
          <a:p>
            <a:pPr lvl="1">
              <a:lnSpc>
                <a:spcPct val="90000"/>
              </a:lnSpc>
            </a:pPr>
            <a:r>
              <a:rPr lang="en-GB" sz="2000" dirty="0" smtClean="0"/>
              <a:t>quality control (in case of annual statistics)</a:t>
            </a:r>
          </a:p>
          <a:p>
            <a:pPr lvl="1">
              <a:lnSpc>
                <a:spcPct val="90000"/>
              </a:lnSpc>
            </a:pPr>
            <a:r>
              <a:rPr lang="en-GB" sz="2000" dirty="0" smtClean="0"/>
              <a:t>used mainly in monthly statistics (with some exceptions)</a:t>
            </a:r>
          </a:p>
          <a:p>
            <a:pPr>
              <a:lnSpc>
                <a:spcPct val="90000"/>
              </a:lnSpc>
            </a:pPr>
            <a:r>
              <a:rPr lang="en-GB" sz="2000" dirty="0" smtClean="0"/>
              <a:t>The model for estimating </a:t>
            </a:r>
            <a:r>
              <a:rPr lang="fi-FI" sz="2000" dirty="0" err="1" smtClean="0"/>
              <a:t>consumption</a:t>
            </a:r>
            <a:r>
              <a:rPr lang="fi-FI" sz="2000" dirty="0" smtClean="0"/>
              <a:t> </a:t>
            </a:r>
            <a:r>
              <a:rPr lang="fi-FI" sz="2000" dirty="0" err="1" smtClean="0"/>
              <a:t>patters</a:t>
            </a:r>
            <a:r>
              <a:rPr lang="fi-FI" sz="2000" dirty="0" smtClean="0"/>
              <a:t> of </a:t>
            </a:r>
            <a:r>
              <a:rPr lang="fi-FI" sz="2000" dirty="0" err="1" smtClean="0"/>
              <a:t>space</a:t>
            </a:r>
            <a:r>
              <a:rPr lang="fi-FI" sz="2000" dirty="0" smtClean="0"/>
              <a:t> </a:t>
            </a:r>
            <a:r>
              <a:rPr lang="fi-FI" sz="2000" dirty="0" err="1" smtClean="0"/>
              <a:t>heating</a:t>
            </a:r>
            <a:r>
              <a:rPr lang="fi-FI" sz="2000" dirty="0" smtClean="0"/>
              <a:t> and </a:t>
            </a:r>
            <a:r>
              <a:rPr lang="fi-FI" sz="2000" dirty="0" err="1" smtClean="0"/>
              <a:t>water</a:t>
            </a:r>
            <a:r>
              <a:rPr lang="fi-FI" sz="2000" dirty="0" smtClean="0"/>
              <a:t> </a:t>
            </a:r>
            <a:r>
              <a:rPr lang="fi-FI" sz="2000" dirty="0" err="1" smtClean="0"/>
              <a:t>heating</a:t>
            </a:r>
            <a:r>
              <a:rPr lang="fi-FI" sz="2000" dirty="0" smtClean="0"/>
              <a:t> </a:t>
            </a:r>
            <a:r>
              <a:rPr lang="fi-FI" sz="2000" dirty="0" err="1" smtClean="0"/>
              <a:t>has</a:t>
            </a:r>
            <a:r>
              <a:rPr lang="fi-FI" sz="2000" dirty="0" smtClean="0"/>
              <a:t> </a:t>
            </a:r>
            <a:r>
              <a:rPr lang="fi-FI" sz="2000" dirty="0" err="1" smtClean="0"/>
              <a:t>been</a:t>
            </a:r>
            <a:r>
              <a:rPr lang="fi-FI" sz="2000" dirty="0" smtClean="0"/>
              <a:t> </a:t>
            </a:r>
            <a:r>
              <a:rPr lang="fi-FI" sz="2000" dirty="0" err="1" smtClean="0"/>
              <a:t>developped</a:t>
            </a:r>
            <a:r>
              <a:rPr lang="fi-FI" sz="2000" dirty="0" smtClean="0"/>
              <a:t> in 1997 and </a:t>
            </a:r>
            <a:r>
              <a:rPr lang="fi-FI" sz="2000" dirty="0" err="1" smtClean="0"/>
              <a:t>thoroughly</a:t>
            </a:r>
            <a:r>
              <a:rPr lang="fi-FI" sz="2000" dirty="0" smtClean="0"/>
              <a:t> </a:t>
            </a:r>
            <a:r>
              <a:rPr lang="fi-FI" sz="2000" dirty="0" err="1" smtClean="0"/>
              <a:t>revised</a:t>
            </a:r>
            <a:r>
              <a:rPr lang="fi-FI" sz="2000" dirty="0" smtClean="0"/>
              <a:t> in 2010 and 2011</a:t>
            </a:r>
            <a:endParaRPr lang="en-GB" sz="2000" dirty="0" smtClean="0"/>
          </a:p>
          <a:p>
            <a:pPr lvl="1">
              <a:lnSpc>
                <a:spcPct val="90000"/>
              </a:lnSpc>
            </a:pPr>
            <a:endParaRPr lang="en-GB" sz="1800" dirty="0" smtClean="0"/>
          </a:p>
          <a:p>
            <a:pPr>
              <a:spcBef>
                <a:spcPts val="1200"/>
              </a:spcBef>
            </a:pPr>
            <a:endParaRPr lang="en-GB" dirty="0" smtClean="0"/>
          </a:p>
          <a:p>
            <a:endParaRPr lang="fi-FI" dirty="0"/>
          </a:p>
        </p:txBody>
      </p:sp>
      <p:sp>
        <p:nvSpPr>
          <p:cNvPr id="7" name="Päivämäärän paikkamerkki 6"/>
          <p:cNvSpPr>
            <a:spLocks noGrp="1"/>
          </p:cNvSpPr>
          <p:nvPr>
            <p:ph type="dt" sz="half" idx="10"/>
          </p:nvPr>
        </p:nvSpPr>
        <p:spPr/>
        <p:txBody>
          <a:bodyPr/>
          <a:lstStyle/>
          <a:p>
            <a:r>
              <a:rPr lang="fi-FI" smtClean="0"/>
              <a:t>25.10.2012</a:t>
            </a:r>
            <a:endParaRPr lang="fi-FI"/>
          </a:p>
        </p:txBody>
      </p:sp>
      <p:sp>
        <p:nvSpPr>
          <p:cNvPr id="6" name="Dian numeron paikkamerkki 5"/>
          <p:cNvSpPr>
            <a:spLocks noGrp="1"/>
          </p:cNvSpPr>
          <p:nvPr>
            <p:ph type="sldNum" sz="quarter" idx="11"/>
          </p:nvPr>
        </p:nvSpPr>
        <p:spPr/>
        <p:txBody>
          <a:bodyPr/>
          <a:lstStyle/>
          <a:p>
            <a:fld id="{425E8BF9-F9CE-4A6C-9A7C-8D0D7D6BF7B8}" type="slidenum">
              <a:rPr lang="fi-FI" smtClean="0"/>
              <a:pPr/>
              <a:t>3</a:t>
            </a:fld>
            <a:endParaRPr lang="fi-FI"/>
          </a:p>
        </p:txBody>
      </p:sp>
      <p:sp>
        <p:nvSpPr>
          <p:cNvPr id="5" name="Alatunnisteen paikkamerkki 4"/>
          <p:cNvSpPr>
            <a:spLocks noGrp="1"/>
          </p:cNvSpPr>
          <p:nvPr>
            <p:ph type="ftr" sz="quarter" idx="12"/>
          </p:nvPr>
        </p:nvSpPr>
        <p:spPr/>
        <p:txBody>
          <a:bodyPr/>
          <a:lstStyle/>
          <a:p>
            <a:r>
              <a:rPr lang="fi-FI" smtClean="0"/>
              <a:t>Leena Timonen</a:t>
            </a:r>
            <a:endParaRPr lang="fi-FI"/>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83568" y="548680"/>
            <a:ext cx="7772400" cy="1219200"/>
          </a:xfrm>
        </p:spPr>
        <p:txBody>
          <a:bodyPr/>
          <a:lstStyle/>
          <a:p>
            <a:r>
              <a:rPr lang="fi-FI" dirty="0" err="1" smtClean="0">
                <a:solidFill>
                  <a:schemeClr val="tx1"/>
                </a:solidFill>
              </a:rPr>
              <a:t>Modelling</a:t>
            </a:r>
            <a:r>
              <a:rPr lang="fi-FI" dirty="0" smtClean="0">
                <a:solidFill>
                  <a:schemeClr val="tx1"/>
                </a:solidFill>
              </a:rPr>
              <a:t> as a data </a:t>
            </a:r>
            <a:r>
              <a:rPr lang="fi-FI" dirty="0" err="1" smtClean="0">
                <a:solidFill>
                  <a:schemeClr val="tx1"/>
                </a:solidFill>
              </a:rPr>
              <a:t>source</a:t>
            </a:r>
            <a:r>
              <a:rPr lang="fi-FI" dirty="0" smtClean="0">
                <a:solidFill>
                  <a:schemeClr val="tx1"/>
                </a:solidFill>
              </a:rPr>
              <a:t>:</a:t>
            </a:r>
            <a:br>
              <a:rPr lang="fi-FI" dirty="0" smtClean="0">
                <a:solidFill>
                  <a:schemeClr val="tx1"/>
                </a:solidFill>
              </a:rPr>
            </a:br>
            <a:r>
              <a:rPr lang="fi-FI" sz="1800" dirty="0" err="1" smtClean="0">
                <a:solidFill>
                  <a:schemeClr val="tx1"/>
                </a:solidFill>
              </a:rPr>
              <a:t>e.g</a:t>
            </a:r>
            <a:r>
              <a:rPr lang="fi-FI" sz="1800" dirty="0" smtClean="0">
                <a:solidFill>
                  <a:schemeClr val="tx1"/>
                </a:solidFill>
              </a:rPr>
              <a:t>. </a:t>
            </a:r>
            <a:r>
              <a:rPr lang="fi-FI" sz="1800" dirty="0" err="1" smtClean="0">
                <a:solidFill>
                  <a:schemeClr val="tx1"/>
                </a:solidFill>
              </a:rPr>
              <a:t>Estimation</a:t>
            </a:r>
            <a:r>
              <a:rPr lang="fi-FI" sz="1800" dirty="0" smtClean="0">
                <a:solidFill>
                  <a:schemeClr val="tx1"/>
                </a:solidFill>
              </a:rPr>
              <a:t> </a:t>
            </a:r>
            <a:r>
              <a:rPr lang="fi-FI" sz="1800" dirty="0" err="1" smtClean="0">
                <a:solidFill>
                  <a:schemeClr val="tx1"/>
                </a:solidFill>
              </a:rPr>
              <a:t>model</a:t>
            </a:r>
            <a:r>
              <a:rPr lang="fi-FI" sz="1800" dirty="0" smtClean="0">
                <a:solidFill>
                  <a:schemeClr val="tx1"/>
                </a:solidFill>
              </a:rPr>
              <a:t> for </a:t>
            </a:r>
            <a:r>
              <a:rPr lang="fi-FI" sz="1800" dirty="0" err="1" smtClean="0">
                <a:solidFill>
                  <a:schemeClr val="tx1"/>
                </a:solidFill>
              </a:rPr>
              <a:t>space</a:t>
            </a:r>
            <a:r>
              <a:rPr lang="fi-FI" sz="1800" dirty="0" smtClean="0">
                <a:solidFill>
                  <a:schemeClr val="tx1"/>
                </a:solidFill>
              </a:rPr>
              <a:t> </a:t>
            </a:r>
            <a:r>
              <a:rPr lang="fi-FI" sz="1800" dirty="0" err="1" smtClean="0">
                <a:solidFill>
                  <a:schemeClr val="tx1"/>
                </a:solidFill>
              </a:rPr>
              <a:t>heating</a:t>
            </a:r>
            <a:r>
              <a:rPr lang="fi-FI" sz="1800" dirty="0" smtClean="0">
                <a:solidFill>
                  <a:schemeClr val="tx1"/>
                </a:solidFill>
              </a:rPr>
              <a:t> and </a:t>
            </a:r>
            <a:r>
              <a:rPr lang="fi-FI" sz="1800" dirty="0" err="1" smtClean="0">
                <a:solidFill>
                  <a:schemeClr val="tx1"/>
                </a:solidFill>
              </a:rPr>
              <a:t>water</a:t>
            </a:r>
            <a:r>
              <a:rPr lang="fi-FI" sz="1800" dirty="0" smtClean="0">
                <a:solidFill>
                  <a:schemeClr val="tx1"/>
                </a:solidFill>
              </a:rPr>
              <a:t> </a:t>
            </a:r>
            <a:r>
              <a:rPr lang="fi-FI" sz="1800" dirty="0" err="1" smtClean="0">
                <a:solidFill>
                  <a:schemeClr val="tx1"/>
                </a:solidFill>
              </a:rPr>
              <a:t>heating</a:t>
            </a:r>
            <a:endParaRPr lang="fi-FI" sz="1800" dirty="0"/>
          </a:p>
        </p:txBody>
      </p:sp>
      <p:sp>
        <p:nvSpPr>
          <p:cNvPr id="7" name="Päivämäärän paikkamerkki 6"/>
          <p:cNvSpPr>
            <a:spLocks noGrp="1"/>
          </p:cNvSpPr>
          <p:nvPr>
            <p:ph type="dt" sz="half" idx="10"/>
          </p:nvPr>
        </p:nvSpPr>
        <p:spPr/>
        <p:txBody>
          <a:bodyPr/>
          <a:lstStyle/>
          <a:p>
            <a:r>
              <a:rPr lang="fi-FI" smtClean="0"/>
              <a:t>25.10.2012</a:t>
            </a:r>
            <a:endParaRPr lang="fi-FI"/>
          </a:p>
        </p:txBody>
      </p:sp>
      <p:sp>
        <p:nvSpPr>
          <p:cNvPr id="6" name="Dian numeron paikkamerkki 5"/>
          <p:cNvSpPr>
            <a:spLocks noGrp="1"/>
          </p:cNvSpPr>
          <p:nvPr>
            <p:ph type="sldNum" sz="quarter" idx="11"/>
          </p:nvPr>
        </p:nvSpPr>
        <p:spPr/>
        <p:txBody>
          <a:bodyPr/>
          <a:lstStyle/>
          <a:p>
            <a:fld id="{425E8BF9-F9CE-4A6C-9A7C-8D0D7D6BF7B8}" type="slidenum">
              <a:rPr lang="fi-FI" smtClean="0"/>
              <a:pPr/>
              <a:t>4</a:t>
            </a:fld>
            <a:endParaRPr lang="fi-FI"/>
          </a:p>
        </p:txBody>
      </p:sp>
      <p:sp>
        <p:nvSpPr>
          <p:cNvPr id="5" name="Alatunnisteen paikkamerkki 4"/>
          <p:cNvSpPr>
            <a:spLocks noGrp="1"/>
          </p:cNvSpPr>
          <p:nvPr>
            <p:ph type="ftr" sz="quarter" idx="12"/>
          </p:nvPr>
        </p:nvSpPr>
        <p:spPr/>
        <p:txBody>
          <a:bodyPr/>
          <a:lstStyle/>
          <a:p>
            <a:r>
              <a:rPr lang="fi-FI" smtClean="0"/>
              <a:t>Leena Timonen</a:t>
            </a:r>
            <a:endParaRPr lang="fi-FI"/>
          </a:p>
        </p:txBody>
      </p:sp>
      <p:sp>
        <p:nvSpPr>
          <p:cNvPr id="8" name="Rectangle 3"/>
          <p:cNvSpPr txBox="1">
            <a:spLocks noChangeArrowheads="1"/>
          </p:cNvSpPr>
          <p:nvPr/>
        </p:nvSpPr>
        <p:spPr bwMode="auto">
          <a:xfrm>
            <a:off x="395536" y="1844824"/>
            <a:ext cx="8308731" cy="43926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185738" marR="0" lvl="0" indent="-185738" algn="l" defTabSz="914400" rtl="0" eaLnBrk="1" fontAlgn="base" latinLnBrk="0" hangingPunct="1">
              <a:lnSpc>
                <a:spcPct val="100000"/>
              </a:lnSpc>
              <a:spcBef>
                <a:spcPct val="20000"/>
              </a:spcBef>
              <a:spcAft>
                <a:spcPct val="0"/>
              </a:spcAft>
              <a:buClr>
                <a:schemeClr val="accent2"/>
              </a:buClr>
              <a:buSzPct val="60000"/>
              <a:buFont typeface="Wingdings" pitchFamily="2" charset="2"/>
              <a:buChar char="n"/>
              <a:tabLst/>
              <a:defRPr/>
            </a:pPr>
            <a:r>
              <a:rPr lang="en-GB" kern="0" dirty="0" smtClean="0"/>
              <a:t>The model uses all relevant data sources available and creates a data system which is consistent and fits the frames.</a:t>
            </a:r>
          </a:p>
          <a:p>
            <a:pPr marL="185738" marR="0" lvl="0" indent="-185738" algn="l" defTabSz="914400" rtl="0" eaLnBrk="1" fontAlgn="base" latinLnBrk="0" hangingPunct="1">
              <a:lnSpc>
                <a:spcPct val="100000"/>
              </a:lnSpc>
              <a:spcBef>
                <a:spcPct val="20000"/>
              </a:spcBef>
              <a:spcAft>
                <a:spcPct val="0"/>
              </a:spcAft>
              <a:buClr>
                <a:schemeClr val="accent2"/>
              </a:buClr>
              <a:buSzPct val="60000"/>
              <a:buFont typeface="Wingdings" pitchFamily="2" charset="2"/>
              <a:buChar char="n"/>
              <a:tabLst/>
              <a:defRPr/>
            </a:pPr>
            <a:r>
              <a:rPr lang="en-GB" kern="0" dirty="0" smtClean="0"/>
              <a:t>In the model space heating is calculated as the sum of main heating system and the supplementary systems</a:t>
            </a:r>
          </a:p>
          <a:p>
            <a:pPr marL="185738" marR="0" lvl="0" indent="-185738" algn="l" defTabSz="914400" rtl="0" eaLnBrk="1" fontAlgn="base" latinLnBrk="0" hangingPunct="1">
              <a:lnSpc>
                <a:spcPct val="100000"/>
              </a:lnSpc>
              <a:spcBef>
                <a:spcPct val="20000"/>
              </a:spcBef>
              <a:spcAft>
                <a:spcPct val="0"/>
              </a:spcAft>
              <a:buClr>
                <a:schemeClr val="accent2"/>
              </a:buClr>
              <a:buSzPct val="60000"/>
              <a:buFont typeface="Wingdings" pitchFamily="2" charset="2"/>
              <a:buChar char="n"/>
              <a:tabLst/>
              <a:defRPr/>
            </a:pPr>
            <a:r>
              <a:rPr lang="en-GB" kern="0" dirty="0" smtClean="0"/>
              <a:t>In the model the heating patterns are estimated using the following main data sources:</a:t>
            </a:r>
          </a:p>
          <a:p>
            <a:pPr marL="642938" lvl="1" indent="-185738" fontAlgn="base">
              <a:spcBef>
                <a:spcPct val="20000"/>
              </a:spcBef>
              <a:spcAft>
                <a:spcPct val="0"/>
              </a:spcAft>
              <a:buClr>
                <a:schemeClr val="accent2"/>
              </a:buClr>
              <a:buSzPct val="60000"/>
              <a:buFont typeface="Wingdings" pitchFamily="2" charset="2"/>
              <a:buChar char="n"/>
            </a:pPr>
            <a:r>
              <a:rPr lang="en-GB" sz="1400" kern="0" dirty="0" smtClean="0"/>
              <a:t>surveys: e.g. district heating statistics (annual), fuel wood consumption in small-sized dwellings, Household Budget survey, sales data of heat pumps (annual), natural gas statistics (annual), Households electricity consumption</a:t>
            </a:r>
          </a:p>
          <a:p>
            <a:pPr marL="642938" lvl="1" indent="-185738" fontAlgn="base">
              <a:spcBef>
                <a:spcPct val="20000"/>
              </a:spcBef>
              <a:spcAft>
                <a:spcPct val="0"/>
              </a:spcAft>
              <a:buClr>
                <a:schemeClr val="accent2"/>
              </a:buClr>
              <a:buSzPct val="60000"/>
              <a:buFont typeface="Wingdings" pitchFamily="2" charset="2"/>
              <a:buChar char="n"/>
            </a:pPr>
            <a:r>
              <a:rPr lang="en-GB" sz="1400" kern="0" noProof="0" dirty="0" err="1" smtClean="0"/>
              <a:t>admininistrative</a:t>
            </a:r>
            <a:r>
              <a:rPr lang="en-GB" sz="1400" kern="0" noProof="0" dirty="0" smtClean="0"/>
              <a:t> data sources: the housing and building stock, tax-based information from Tax Administration, </a:t>
            </a:r>
            <a:endParaRPr kumimoji="0" lang="en-GB" sz="1400" b="0" i="0" u="none" strike="noStrike" kern="0" cap="none" spc="0" normalizeH="0" baseline="0" noProof="0" dirty="0" smtClean="0">
              <a:ln>
                <a:noFill/>
              </a:ln>
              <a:solidFill>
                <a:schemeClr val="tx1"/>
              </a:solidFill>
              <a:effectLst/>
              <a:uLnTx/>
              <a:uFillTx/>
              <a:latin typeface="+mn-lt"/>
              <a:ea typeface="+mn-ea"/>
              <a:cs typeface="+mn-cs"/>
            </a:endParaRPr>
          </a:p>
          <a:p>
            <a:pPr marL="642938" lvl="1" indent="-185738" fontAlgn="base">
              <a:spcBef>
                <a:spcPct val="20000"/>
              </a:spcBef>
              <a:spcAft>
                <a:spcPct val="0"/>
              </a:spcAft>
              <a:buClr>
                <a:schemeClr val="accent2"/>
              </a:buClr>
              <a:buSzPct val="60000"/>
              <a:buFont typeface="Wingdings" pitchFamily="2" charset="2"/>
              <a:buChar char="n"/>
            </a:pPr>
            <a:r>
              <a:rPr lang="en-GB" sz="1400" kern="0" noProof="0" dirty="0" smtClean="0"/>
              <a:t>metering: Heating degree day data (</a:t>
            </a:r>
            <a:r>
              <a:rPr lang="en-GB" sz="1400" kern="0" noProof="0" smtClean="0"/>
              <a:t>monthly), </a:t>
            </a:r>
            <a:r>
              <a:rPr lang="en-GB" sz="1400" kern="0" noProof="0" dirty="0" smtClean="0"/>
              <a:t>measurement  of electricity consumption and diary study of app. 100 household with </a:t>
            </a:r>
            <a:r>
              <a:rPr lang="en-GB" sz="1400" kern="0" noProof="0" dirty="0" err="1" smtClean="0"/>
              <a:t>relevat</a:t>
            </a:r>
            <a:r>
              <a:rPr lang="en-GB" sz="1400" kern="0" noProof="0" dirty="0" smtClean="0"/>
              <a:t> analysis inc. model testing and weighing for representativeness  (in 2006)</a:t>
            </a:r>
          </a:p>
          <a:p>
            <a:pPr marL="642938" lvl="1" indent="-185738" fontAlgn="base">
              <a:spcBef>
                <a:spcPct val="20000"/>
              </a:spcBef>
              <a:spcAft>
                <a:spcPct val="0"/>
              </a:spcAft>
              <a:buClr>
                <a:schemeClr val="accent2"/>
              </a:buClr>
              <a:buSzPct val="60000"/>
              <a:buFont typeface="Wingdings" pitchFamily="2" charset="2"/>
              <a:buChar char="n"/>
            </a:pPr>
            <a:r>
              <a:rPr lang="en-GB" sz="1400" kern="0" dirty="0" err="1" smtClean="0"/>
              <a:t>tecnology</a:t>
            </a:r>
            <a:r>
              <a:rPr lang="en-GB" sz="1400" kern="0" dirty="0" smtClean="0"/>
              <a:t> assumptions/research-inform.: energy efficiency values of dwellings, </a:t>
            </a:r>
          </a:p>
          <a:p>
            <a:pPr marL="642938" lvl="1" indent="-185738" fontAlgn="base">
              <a:spcBef>
                <a:spcPct val="20000"/>
              </a:spcBef>
              <a:spcAft>
                <a:spcPct val="0"/>
              </a:spcAft>
              <a:buClr>
                <a:schemeClr val="accent2"/>
              </a:buClr>
              <a:buSzPct val="60000"/>
              <a:buFont typeface="Wingdings" pitchFamily="2" charset="2"/>
              <a:buChar char="n"/>
            </a:pPr>
            <a:r>
              <a:rPr lang="en-GB" sz="1400" kern="0" dirty="0" smtClean="0"/>
              <a:t>expert estimations: e.g. consumption of domestic water per occupant among different types of building and </a:t>
            </a:r>
            <a:r>
              <a:rPr lang="en-GB" sz="1400" kern="0" dirty="0" err="1" smtClean="0"/>
              <a:t>heatings</a:t>
            </a:r>
            <a:r>
              <a:rPr lang="en-GB" sz="1400" kern="0" dirty="0" smtClean="0"/>
              <a:t> systems </a:t>
            </a:r>
          </a:p>
          <a:p>
            <a:pPr marL="185738" indent="-185738" fontAlgn="base">
              <a:spcBef>
                <a:spcPct val="20000"/>
              </a:spcBef>
              <a:spcAft>
                <a:spcPct val="0"/>
              </a:spcAft>
              <a:buClr>
                <a:schemeClr val="accent2"/>
              </a:buClr>
              <a:buSzPct val="60000"/>
              <a:buFont typeface="Wingdings" pitchFamily="2" charset="2"/>
              <a:buChar char="n"/>
            </a:pPr>
            <a:r>
              <a:rPr lang="en-GB" kern="0" dirty="0" smtClean="0"/>
              <a:t>The results are validated against energy commodity balances</a:t>
            </a:r>
          </a:p>
          <a:p>
            <a:pPr marL="642938" lvl="1" indent="-185738" fontAlgn="base">
              <a:spcBef>
                <a:spcPct val="20000"/>
              </a:spcBef>
              <a:spcAft>
                <a:spcPct val="0"/>
              </a:spcAft>
              <a:buClr>
                <a:schemeClr val="accent2"/>
              </a:buClr>
              <a:buSzPct val="60000"/>
              <a:buFont typeface="Wingdings" pitchFamily="2" charset="2"/>
              <a:buChar char="n"/>
            </a:pPr>
            <a:endParaRPr lang="en-GB" sz="1400" kern="0" dirty="0" smtClean="0"/>
          </a:p>
          <a:p>
            <a:pPr marL="185738" indent="-185738" fontAlgn="base">
              <a:spcBef>
                <a:spcPct val="20000"/>
              </a:spcBef>
              <a:spcAft>
                <a:spcPct val="0"/>
              </a:spcAft>
              <a:buClr>
                <a:schemeClr val="accent2"/>
              </a:buClr>
              <a:buSzPct val="60000"/>
              <a:buFont typeface="Wingdings" pitchFamily="2" charset="2"/>
              <a:buChar char="n"/>
            </a:pPr>
            <a:endParaRPr lang="en-GB" sz="1400" kern="0" dirty="0" smtClean="0"/>
          </a:p>
          <a:p>
            <a:pPr marL="642938" lvl="1" indent="-185738" fontAlgn="base">
              <a:spcBef>
                <a:spcPct val="20000"/>
              </a:spcBef>
              <a:spcAft>
                <a:spcPct val="0"/>
              </a:spcAft>
              <a:buClr>
                <a:schemeClr val="accent2"/>
              </a:buClr>
              <a:buSzPct val="60000"/>
            </a:pPr>
            <a:endParaRPr lang="en-GB" kern="0" dirty="0" smtClean="0"/>
          </a:p>
          <a:p>
            <a:pPr marL="642938" lvl="1" indent="-185738" fontAlgn="base">
              <a:spcBef>
                <a:spcPct val="20000"/>
              </a:spcBef>
              <a:spcAft>
                <a:spcPct val="0"/>
              </a:spcAft>
              <a:buClr>
                <a:schemeClr val="accent2"/>
              </a:buClr>
              <a:buSzPct val="60000"/>
              <a:buFont typeface="Wingdings" pitchFamily="2" charset="2"/>
              <a:buChar char="n"/>
            </a:pPr>
            <a:endParaRPr lang="en-GB" kern="0" dirty="0" smtClean="0"/>
          </a:p>
          <a:p>
            <a:pPr marL="642938" lvl="1" indent="-185738" fontAlgn="base">
              <a:spcBef>
                <a:spcPct val="20000"/>
              </a:spcBef>
              <a:spcAft>
                <a:spcPct val="0"/>
              </a:spcAft>
              <a:buClr>
                <a:schemeClr val="accent2"/>
              </a:buClr>
              <a:buSzPct val="60000"/>
              <a:buFont typeface="Wingdings" pitchFamily="2" charset="2"/>
              <a:buChar char="n"/>
            </a:pPr>
            <a:endParaRPr lang="en-GB" kern="0" noProof="0" dirty="0" smtClean="0"/>
          </a:p>
          <a:p>
            <a:pPr marL="642938" lvl="1" indent="-185738" fontAlgn="base">
              <a:spcBef>
                <a:spcPct val="20000"/>
              </a:spcBef>
              <a:spcAft>
                <a:spcPct val="0"/>
              </a:spcAft>
              <a:buClr>
                <a:schemeClr val="accent2"/>
              </a:buClr>
              <a:buSzPct val="60000"/>
              <a:buFont typeface="Wingdings" pitchFamily="2" charset="2"/>
              <a:buChar char="n"/>
            </a:pPr>
            <a:endParaRPr kumimoji="0" lang="en-GB" b="0" i="0" u="none" strike="noStrike" kern="0" cap="none" spc="0" normalizeH="0" baseline="0" noProof="0" dirty="0" smtClean="0">
              <a:ln>
                <a:noFill/>
              </a:ln>
              <a:solidFill>
                <a:schemeClr val="tx1"/>
              </a:solidFill>
              <a:effectLst/>
              <a:uLnTx/>
              <a:uFillTx/>
              <a:latin typeface="+mn-lt"/>
              <a:ea typeface="+mn-ea"/>
              <a:cs typeface="+mn-cs"/>
            </a:endParaRPr>
          </a:p>
          <a:p>
            <a:pPr marL="642938" lvl="1" indent="-185738" fontAlgn="base">
              <a:spcBef>
                <a:spcPct val="20000"/>
              </a:spcBef>
              <a:spcAft>
                <a:spcPct val="0"/>
              </a:spcAft>
              <a:buClr>
                <a:schemeClr val="accent2"/>
              </a:buClr>
              <a:buSzPct val="60000"/>
              <a:buFont typeface="Wingdings" pitchFamily="2" charset="2"/>
              <a:buChar char="n"/>
            </a:pPr>
            <a:endParaRPr kumimoji="0" lang="en-GB"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orakulmio 3"/>
          <p:cNvSpPr/>
          <p:nvPr/>
        </p:nvSpPr>
        <p:spPr>
          <a:xfrm>
            <a:off x="323528" y="1196752"/>
            <a:ext cx="2952328" cy="1008112"/>
          </a:xfrm>
          <a:prstGeom prst="rect">
            <a:avLst/>
          </a:prstGeom>
          <a:solidFill>
            <a:schemeClr val="accent5">
              <a:lumMod val="60000"/>
              <a:lumOff val="40000"/>
            </a:schemeClr>
          </a:solidFill>
        </p:spPr>
        <p:style>
          <a:lnRef idx="0">
            <a:schemeClr val="accent5"/>
          </a:lnRef>
          <a:fillRef idx="3">
            <a:schemeClr val="accent5"/>
          </a:fillRef>
          <a:effectRef idx="3">
            <a:schemeClr val="accent5"/>
          </a:effectRef>
          <a:fontRef idx="minor">
            <a:schemeClr val="lt1"/>
          </a:fontRef>
        </p:style>
        <p:txBody>
          <a:bodyPr>
            <a:normAutofit/>
          </a:bodyPr>
          <a:lstStyle/>
          <a:p>
            <a:pPr fontAlgn="auto">
              <a:spcBef>
                <a:spcPts val="0"/>
              </a:spcBef>
              <a:spcAft>
                <a:spcPts val="0"/>
              </a:spcAft>
              <a:defRPr/>
            </a:pPr>
            <a:r>
              <a:rPr lang="fi-FI" sz="1400" dirty="0" err="1" smtClean="0">
                <a:solidFill>
                  <a:schemeClr val="tx1"/>
                </a:solidFill>
              </a:rPr>
              <a:t>Statistics</a:t>
            </a:r>
            <a:r>
              <a:rPr lang="fi-FI" sz="1400" dirty="0" smtClean="0">
                <a:solidFill>
                  <a:schemeClr val="tx1"/>
                </a:solidFill>
              </a:rPr>
              <a:t> Finland</a:t>
            </a:r>
            <a:endParaRPr lang="fi-FI" sz="1400" dirty="0">
              <a:solidFill>
                <a:schemeClr val="tx1"/>
              </a:solidFill>
            </a:endParaRPr>
          </a:p>
        </p:txBody>
      </p:sp>
      <p:sp>
        <p:nvSpPr>
          <p:cNvPr id="10" name="Suorakulmio 9"/>
          <p:cNvSpPr/>
          <p:nvPr/>
        </p:nvSpPr>
        <p:spPr>
          <a:xfrm>
            <a:off x="323528" y="6021288"/>
            <a:ext cx="2952328" cy="432048"/>
          </a:xfrm>
          <a:prstGeom prst="rect">
            <a:avLst/>
          </a:prstGeom>
          <a:solidFill>
            <a:schemeClr val="accent5">
              <a:lumMod val="60000"/>
              <a:lumOff val="40000"/>
            </a:schemeClr>
          </a:solidFill>
        </p:spPr>
        <p:style>
          <a:lnRef idx="0">
            <a:schemeClr val="accent5"/>
          </a:lnRef>
          <a:fillRef idx="3">
            <a:schemeClr val="accent5"/>
          </a:fillRef>
          <a:effectRef idx="3">
            <a:schemeClr val="accent5"/>
          </a:effectRef>
          <a:fontRef idx="minor">
            <a:schemeClr val="lt1"/>
          </a:fontRef>
        </p:style>
        <p:txBody>
          <a:bodyPr>
            <a:noAutofit/>
          </a:bodyPr>
          <a:lstStyle/>
          <a:p>
            <a:pPr fontAlgn="auto">
              <a:spcBef>
                <a:spcPts val="0"/>
              </a:spcBef>
              <a:spcAft>
                <a:spcPts val="0"/>
              </a:spcAft>
              <a:defRPr/>
            </a:pPr>
            <a:r>
              <a:rPr lang="fi-FI" sz="1200" dirty="0" err="1" smtClean="0">
                <a:solidFill>
                  <a:schemeClr val="tx1"/>
                </a:solidFill>
              </a:rPr>
              <a:t>Modelling</a:t>
            </a:r>
            <a:r>
              <a:rPr lang="fi-FI" sz="1200" b="1" dirty="0" smtClean="0">
                <a:solidFill>
                  <a:schemeClr val="tx1"/>
                </a:solidFill>
              </a:rPr>
              <a:t>  </a:t>
            </a:r>
            <a:r>
              <a:rPr lang="fi-FI" sz="1200" dirty="0" smtClean="0">
                <a:solidFill>
                  <a:schemeClr val="tx1"/>
                </a:solidFill>
              </a:rPr>
              <a:t>(</a:t>
            </a:r>
            <a:r>
              <a:rPr lang="fi-FI" sz="1200" dirty="0" err="1" smtClean="0">
                <a:solidFill>
                  <a:schemeClr val="tx1"/>
                </a:solidFill>
              </a:rPr>
              <a:t>eg</a:t>
            </a:r>
            <a:r>
              <a:rPr lang="fi-FI" sz="1200" dirty="0" smtClean="0">
                <a:solidFill>
                  <a:schemeClr val="tx1"/>
                </a:solidFill>
              </a:rPr>
              <a:t>. </a:t>
            </a:r>
            <a:r>
              <a:rPr lang="fi-FI" sz="1200" dirty="0" err="1" smtClean="0">
                <a:solidFill>
                  <a:schemeClr val="tx1"/>
                </a:solidFill>
              </a:rPr>
              <a:t>estimation</a:t>
            </a:r>
            <a:r>
              <a:rPr lang="fi-FI" sz="1200" dirty="0" smtClean="0">
                <a:solidFill>
                  <a:schemeClr val="tx1"/>
                </a:solidFill>
              </a:rPr>
              <a:t> </a:t>
            </a:r>
            <a:r>
              <a:rPr lang="fi-FI" sz="1200" dirty="0" err="1" smtClean="0">
                <a:solidFill>
                  <a:schemeClr val="tx1"/>
                </a:solidFill>
              </a:rPr>
              <a:t>model</a:t>
            </a:r>
            <a:r>
              <a:rPr lang="fi-FI" sz="1200" dirty="0" smtClean="0">
                <a:solidFill>
                  <a:schemeClr val="tx1"/>
                </a:solidFill>
              </a:rPr>
              <a:t>  for </a:t>
            </a:r>
            <a:r>
              <a:rPr lang="fi-FI" sz="1200" dirty="0" err="1" smtClean="0">
                <a:solidFill>
                  <a:schemeClr val="tx1"/>
                </a:solidFill>
              </a:rPr>
              <a:t>space</a:t>
            </a:r>
            <a:r>
              <a:rPr lang="fi-FI" sz="1200" dirty="0" smtClean="0">
                <a:solidFill>
                  <a:schemeClr val="tx1"/>
                </a:solidFill>
              </a:rPr>
              <a:t> and </a:t>
            </a:r>
            <a:r>
              <a:rPr lang="fi-FI" sz="1200" dirty="0" err="1" smtClean="0">
                <a:solidFill>
                  <a:schemeClr val="tx1"/>
                </a:solidFill>
              </a:rPr>
              <a:t>water</a:t>
            </a:r>
            <a:r>
              <a:rPr lang="fi-FI" sz="1200" dirty="0" smtClean="0">
                <a:solidFill>
                  <a:schemeClr val="tx1"/>
                </a:solidFill>
              </a:rPr>
              <a:t> </a:t>
            </a:r>
            <a:r>
              <a:rPr lang="fi-FI" sz="1200" dirty="0" err="1" smtClean="0">
                <a:solidFill>
                  <a:schemeClr val="tx1"/>
                </a:solidFill>
              </a:rPr>
              <a:t>heating</a:t>
            </a:r>
            <a:r>
              <a:rPr lang="fi-FI" sz="1200" dirty="0" smtClean="0">
                <a:solidFill>
                  <a:schemeClr val="tx1"/>
                </a:solidFill>
              </a:rPr>
              <a:t>  /</a:t>
            </a:r>
            <a:r>
              <a:rPr lang="fi-FI" sz="1200" dirty="0" err="1" smtClean="0">
                <a:solidFill>
                  <a:schemeClr val="tx1"/>
                </a:solidFill>
              </a:rPr>
              <a:t>StatFin</a:t>
            </a:r>
            <a:r>
              <a:rPr lang="fi-FI" sz="1200" dirty="0" smtClean="0">
                <a:solidFill>
                  <a:schemeClr val="tx1"/>
                </a:solidFill>
              </a:rPr>
              <a:t>)</a:t>
            </a:r>
            <a:endParaRPr lang="fi-FI" sz="1200" dirty="0">
              <a:solidFill>
                <a:schemeClr val="tx1"/>
              </a:solidFill>
            </a:endParaRPr>
          </a:p>
        </p:txBody>
      </p:sp>
      <p:sp>
        <p:nvSpPr>
          <p:cNvPr id="12" name="Suorakulmio 11"/>
          <p:cNvSpPr/>
          <p:nvPr/>
        </p:nvSpPr>
        <p:spPr>
          <a:xfrm>
            <a:off x="395536" y="1484784"/>
            <a:ext cx="2808312" cy="648072"/>
          </a:xfrm>
          <a:prstGeom prst="rect">
            <a:avLst/>
          </a:prstGeom>
          <a:ln>
            <a:noFill/>
          </a:ln>
        </p:spPr>
        <p:style>
          <a:lnRef idx="2">
            <a:schemeClr val="accent5"/>
          </a:lnRef>
          <a:fillRef idx="1">
            <a:schemeClr val="lt1"/>
          </a:fillRef>
          <a:effectRef idx="0">
            <a:schemeClr val="accent5"/>
          </a:effectRef>
          <a:fontRef idx="minor">
            <a:schemeClr val="dk1"/>
          </a:fontRef>
        </p:style>
        <p:txBody>
          <a:bodyPr anchor="ctr">
            <a:normAutofit fontScale="70000" lnSpcReduction="20000"/>
          </a:bodyPr>
          <a:lstStyle/>
          <a:p>
            <a:pPr fontAlgn="auto">
              <a:spcBef>
                <a:spcPts val="0"/>
              </a:spcBef>
              <a:spcAft>
                <a:spcPts val="0"/>
              </a:spcAft>
              <a:defRPr/>
            </a:pPr>
            <a:r>
              <a:rPr lang="fi-FI" sz="1400" b="1" dirty="0" err="1" smtClean="0">
                <a:solidFill>
                  <a:schemeClr val="tx1"/>
                </a:solidFill>
              </a:rPr>
              <a:t>Direct</a:t>
            </a:r>
            <a:r>
              <a:rPr lang="fi-FI" sz="1400" b="1" dirty="0" smtClean="0">
                <a:solidFill>
                  <a:schemeClr val="tx1"/>
                </a:solidFill>
              </a:rPr>
              <a:t> data </a:t>
            </a:r>
            <a:r>
              <a:rPr lang="fi-FI" sz="1400" b="1" dirty="0" err="1" smtClean="0">
                <a:solidFill>
                  <a:schemeClr val="tx1"/>
                </a:solidFill>
              </a:rPr>
              <a:t>collection</a:t>
            </a:r>
            <a:r>
              <a:rPr lang="fi-FI" sz="1400" b="1" dirty="0" smtClean="0">
                <a:solidFill>
                  <a:schemeClr val="tx1"/>
                </a:solidFill>
              </a:rPr>
              <a:t>:</a:t>
            </a:r>
            <a:endParaRPr lang="fi-FI" sz="1400" b="1" dirty="0" smtClean="0"/>
          </a:p>
          <a:p>
            <a:pPr fontAlgn="auto">
              <a:spcBef>
                <a:spcPts val="0"/>
              </a:spcBef>
              <a:spcAft>
                <a:spcPts val="0"/>
              </a:spcAft>
              <a:buFontTx/>
              <a:buChar char="-"/>
              <a:defRPr/>
            </a:pPr>
            <a:r>
              <a:rPr lang="fi-FI" sz="1400" dirty="0" smtClean="0"/>
              <a:t> </a:t>
            </a:r>
            <a:r>
              <a:rPr lang="fi-FI" sz="1400" dirty="0" err="1" smtClean="0"/>
              <a:t>Monthly</a:t>
            </a:r>
            <a:r>
              <a:rPr lang="fi-FI" sz="1400" dirty="0" smtClean="0"/>
              <a:t> and </a:t>
            </a:r>
            <a:r>
              <a:rPr lang="fi-FI" sz="1400" dirty="0" err="1" smtClean="0"/>
              <a:t>annual</a:t>
            </a:r>
            <a:r>
              <a:rPr lang="fi-FI" sz="1400" dirty="0" smtClean="0"/>
              <a:t> data </a:t>
            </a:r>
            <a:r>
              <a:rPr lang="fi-FI" sz="1400" dirty="0" err="1" smtClean="0"/>
              <a:t>collection</a:t>
            </a:r>
            <a:endParaRPr lang="fi-FI" sz="1400" dirty="0" smtClean="0"/>
          </a:p>
          <a:p>
            <a:pPr fontAlgn="auto">
              <a:spcBef>
                <a:spcPts val="0"/>
              </a:spcBef>
              <a:spcAft>
                <a:spcPts val="0"/>
              </a:spcAft>
              <a:buFontTx/>
              <a:buChar char="-"/>
              <a:defRPr/>
            </a:pPr>
            <a:r>
              <a:rPr lang="fi-FI" sz="1400" dirty="0" smtClean="0"/>
              <a:t> </a:t>
            </a:r>
            <a:r>
              <a:rPr lang="fi-FI" sz="1400" dirty="0" err="1" smtClean="0"/>
              <a:t>Censuses</a:t>
            </a:r>
            <a:r>
              <a:rPr lang="fi-FI" sz="1400" dirty="0" smtClean="0"/>
              <a:t> and </a:t>
            </a:r>
            <a:r>
              <a:rPr lang="fi-FI" sz="1400" dirty="0" err="1" smtClean="0"/>
              <a:t>surveys</a:t>
            </a:r>
            <a:endParaRPr lang="fi-FI" sz="1400" dirty="0" smtClean="0"/>
          </a:p>
          <a:p>
            <a:pPr fontAlgn="auto">
              <a:spcBef>
                <a:spcPts val="0"/>
              </a:spcBef>
              <a:spcAft>
                <a:spcPts val="0"/>
              </a:spcAft>
              <a:buFontTx/>
              <a:buChar char="-"/>
              <a:defRPr/>
            </a:pPr>
            <a:r>
              <a:rPr lang="fi-FI" sz="1400" dirty="0" smtClean="0"/>
              <a:t> </a:t>
            </a:r>
            <a:r>
              <a:rPr lang="fi-FI" sz="1400" dirty="0" err="1" smtClean="0"/>
              <a:t>Additional</a:t>
            </a:r>
            <a:r>
              <a:rPr lang="fi-FI" sz="1400" dirty="0" smtClean="0"/>
              <a:t> </a:t>
            </a:r>
            <a:r>
              <a:rPr lang="fi-FI" sz="1400" dirty="0" err="1" smtClean="0"/>
              <a:t>questions</a:t>
            </a:r>
            <a:r>
              <a:rPr lang="fi-FI" sz="1400" dirty="0" smtClean="0"/>
              <a:t> to </a:t>
            </a:r>
            <a:r>
              <a:rPr lang="fi-FI" sz="1400" dirty="0" err="1" smtClean="0"/>
              <a:t>existing</a:t>
            </a:r>
            <a:r>
              <a:rPr lang="fi-FI" sz="1400" dirty="0" smtClean="0"/>
              <a:t> </a:t>
            </a:r>
            <a:r>
              <a:rPr lang="fi-FI" sz="1400" dirty="0" err="1" smtClean="0"/>
              <a:t>other</a:t>
            </a:r>
            <a:r>
              <a:rPr lang="fi-FI" sz="1400" dirty="0" smtClean="0"/>
              <a:t> </a:t>
            </a:r>
            <a:r>
              <a:rPr lang="fi-FI" sz="1400" dirty="0" err="1" smtClean="0"/>
              <a:t>surveys</a:t>
            </a:r>
            <a:r>
              <a:rPr lang="fi-FI" sz="1400" dirty="0" smtClean="0"/>
              <a:t> </a:t>
            </a:r>
            <a:endParaRPr lang="fi-FI" sz="1400" dirty="0"/>
          </a:p>
        </p:txBody>
      </p:sp>
      <p:sp>
        <p:nvSpPr>
          <p:cNvPr id="22" name="Suorakulmio 21"/>
          <p:cNvSpPr/>
          <p:nvPr/>
        </p:nvSpPr>
        <p:spPr>
          <a:xfrm>
            <a:off x="6012160" y="4149080"/>
            <a:ext cx="2928958" cy="576064"/>
          </a:xfrm>
          <a:prstGeom prst="rect">
            <a:avLst/>
          </a:prstGeom>
          <a:solidFill>
            <a:schemeClr val="accent1">
              <a:lumMod val="40000"/>
              <a:lumOff val="60000"/>
            </a:schemeClr>
          </a:solidFill>
        </p:spPr>
        <p:style>
          <a:lnRef idx="0">
            <a:schemeClr val="accent6"/>
          </a:lnRef>
          <a:fillRef idx="3">
            <a:schemeClr val="accent6"/>
          </a:fillRef>
          <a:effectRef idx="3">
            <a:schemeClr val="accent6"/>
          </a:effectRef>
          <a:fontRef idx="minor">
            <a:schemeClr val="lt1"/>
          </a:fontRef>
        </p:style>
        <p:txBody>
          <a:bodyPr>
            <a:normAutofit/>
          </a:bodyPr>
          <a:lstStyle/>
          <a:p>
            <a:pPr fontAlgn="auto">
              <a:spcBef>
                <a:spcPts val="0"/>
              </a:spcBef>
              <a:spcAft>
                <a:spcPts val="0"/>
              </a:spcAft>
              <a:defRPr/>
            </a:pPr>
            <a:r>
              <a:rPr lang="fi-FI" sz="1400" dirty="0" err="1" smtClean="0">
                <a:solidFill>
                  <a:schemeClr val="tx1"/>
                </a:solidFill>
              </a:rPr>
              <a:t>Other</a:t>
            </a:r>
            <a:r>
              <a:rPr lang="fi-FI" sz="1400" dirty="0" smtClean="0">
                <a:solidFill>
                  <a:schemeClr val="tx1"/>
                </a:solidFill>
              </a:rPr>
              <a:t> international </a:t>
            </a:r>
            <a:r>
              <a:rPr lang="fi-FI" sz="1400" dirty="0" err="1" smtClean="0">
                <a:solidFill>
                  <a:schemeClr val="tx1"/>
                </a:solidFill>
              </a:rPr>
              <a:t>reporting</a:t>
            </a:r>
            <a:endParaRPr lang="fi-FI" sz="1400" dirty="0">
              <a:solidFill>
                <a:schemeClr val="tx1"/>
              </a:solidFill>
            </a:endParaRPr>
          </a:p>
        </p:txBody>
      </p:sp>
      <p:sp>
        <p:nvSpPr>
          <p:cNvPr id="23" name="Suorakulmio 22"/>
          <p:cNvSpPr/>
          <p:nvPr/>
        </p:nvSpPr>
        <p:spPr>
          <a:xfrm>
            <a:off x="6012160" y="4797152"/>
            <a:ext cx="2928958" cy="571504"/>
          </a:xfrm>
          <a:prstGeom prst="rect">
            <a:avLst/>
          </a:prstGeom>
          <a:solidFill>
            <a:schemeClr val="accent1">
              <a:lumMod val="40000"/>
              <a:lumOff val="60000"/>
            </a:schemeClr>
          </a:solidFill>
        </p:spPr>
        <p:style>
          <a:lnRef idx="0">
            <a:schemeClr val="accent6"/>
          </a:lnRef>
          <a:fillRef idx="3">
            <a:schemeClr val="accent6"/>
          </a:fillRef>
          <a:effectRef idx="3">
            <a:schemeClr val="accent6"/>
          </a:effectRef>
          <a:fontRef idx="minor">
            <a:schemeClr val="lt1"/>
          </a:fontRef>
        </p:style>
        <p:txBody>
          <a:bodyPr>
            <a:normAutofit/>
          </a:bodyPr>
          <a:lstStyle/>
          <a:p>
            <a:pPr fontAlgn="auto">
              <a:spcBef>
                <a:spcPts val="0"/>
              </a:spcBef>
              <a:spcAft>
                <a:spcPts val="0"/>
              </a:spcAft>
              <a:defRPr/>
            </a:pPr>
            <a:r>
              <a:rPr lang="fi-FI" sz="1400" dirty="0" err="1" smtClean="0">
                <a:solidFill>
                  <a:schemeClr val="tx1"/>
                </a:solidFill>
              </a:rPr>
              <a:t>Greenhouse</a:t>
            </a:r>
            <a:r>
              <a:rPr lang="fi-FI" sz="1400" dirty="0" smtClean="0">
                <a:solidFill>
                  <a:schemeClr val="tx1"/>
                </a:solidFill>
              </a:rPr>
              <a:t> </a:t>
            </a:r>
            <a:r>
              <a:rPr lang="fi-FI" sz="1400" dirty="0" err="1" smtClean="0">
                <a:solidFill>
                  <a:schemeClr val="tx1"/>
                </a:solidFill>
              </a:rPr>
              <a:t>gas</a:t>
            </a:r>
            <a:r>
              <a:rPr lang="fi-FI" sz="1400" dirty="0" smtClean="0">
                <a:solidFill>
                  <a:schemeClr val="tx1"/>
                </a:solidFill>
              </a:rPr>
              <a:t> </a:t>
            </a:r>
            <a:r>
              <a:rPr lang="fi-FI" sz="1400" dirty="0" err="1" smtClean="0">
                <a:solidFill>
                  <a:schemeClr val="tx1"/>
                </a:solidFill>
              </a:rPr>
              <a:t>inventory</a:t>
            </a:r>
            <a:endParaRPr lang="fi-FI" sz="1400" dirty="0">
              <a:solidFill>
                <a:schemeClr val="tx1"/>
              </a:solidFill>
            </a:endParaRPr>
          </a:p>
          <a:p>
            <a:pPr fontAlgn="auto">
              <a:spcBef>
                <a:spcPts val="0"/>
              </a:spcBef>
              <a:spcAft>
                <a:spcPts val="0"/>
              </a:spcAft>
              <a:defRPr/>
            </a:pPr>
            <a:endParaRPr lang="fi-FI" sz="1400" dirty="0">
              <a:solidFill>
                <a:schemeClr val="tx1"/>
              </a:solidFill>
            </a:endParaRPr>
          </a:p>
        </p:txBody>
      </p:sp>
      <p:sp>
        <p:nvSpPr>
          <p:cNvPr id="24" name="Suorakulmio 23"/>
          <p:cNvSpPr/>
          <p:nvPr/>
        </p:nvSpPr>
        <p:spPr>
          <a:xfrm>
            <a:off x="6012160" y="5445224"/>
            <a:ext cx="2928958" cy="285752"/>
          </a:xfrm>
          <a:prstGeom prst="rect">
            <a:avLst/>
          </a:prstGeom>
          <a:solidFill>
            <a:schemeClr val="accent1">
              <a:lumMod val="40000"/>
              <a:lumOff val="60000"/>
            </a:schemeClr>
          </a:solidFill>
        </p:spPr>
        <p:style>
          <a:lnRef idx="0">
            <a:schemeClr val="accent6"/>
          </a:lnRef>
          <a:fillRef idx="3">
            <a:schemeClr val="accent6"/>
          </a:fillRef>
          <a:effectRef idx="3">
            <a:schemeClr val="accent6"/>
          </a:effectRef>
          <a:fontRef idx="minor">
            <a:schemeClr val="lt1"/>
          </a:fontRef>
        </p:style>
        <p:txBody>
          <a:bodyPr>
            <a:normAutofit lnSpcReduction="10000"/>
          </a:bodyPr>
          <a:lstStyle/>
          <a:p>
            <a:pPr fontAlgn="auto">
              <a:spcBef>
                <a:spcPts val="0"/>
              </a:spcBef>
              <a:spcAft>
                <a:spcPts val="0"/>
              </a:spcAft>
              <a:defRPr/>
            </a:pPr>
            <a:r>
              <a:rPr lang="fi-FI" sz="1400" dirty="0" err="1" smtClean="0">
                <a:solidFill>
                  <a:schemeClr val="tx1"/>
                </a:solidFill>
              </a:rPr>
              <a:t>Indicators</a:t>
            </a:r>
            <a:endParaRPr lang="fi-FI" sz="1400" dirty="0">
              <a:solidFill>
                <a:schemeClr val="tx1"/>
              </a:solidFill>
            </a:endParaRPr>
          </a:p>
        </p:txBody>
      </p:sp>
      <p:sp>
        <p:nvSpPr>
          <p:cNvPr id="25" name="Suorakulmio 24"/>
          <p:cNvSpPr/>
          <p:nvPr/>
        </p:nvSpPr>
        <p:spPr>
          <a:xfrm>
            <a:off x="6012160" y="5805264"/>
            <a:ext cx="2928958" cy="284612"/>
          </a:xfrm>
          <a:prstGeom prst="rect">
            <a:avLst/>
          </a:prstGeom>
          <a:solidFill>
            <a:schemeClr val="accent1">
              <a:lumMod val="40000"/>
              <a:lumOff val="60000"/>
            </a:schemeClr>
          </a:solidFill>
        </p:spPr>
        <p:style>
          <a:lnRef idx="0">
            <a:schemeClr val="accent6"/>
          </a:lnRef>
          <a:fillRef idx="3">
            <a:schemeClr val="accent6"/>
          </a:fillRef>
          <a:effectRef idx="3">
            <a:schemeClr val="accent6"/>
          </a:effectRef>
          <a:fontRef idx="minor">
            <a:schemeClr val="lt1"/>
          </a:fontRef>
        </p:style>
        <p:txBody>
          <a:bodyPr>
            <a:normAutofit lnSpcReduction="10000"/>
          </a:bodyPr>
          <a:lstStyle/>
          <a:p>
            <a:pPr fontAlgn="auto">
              <a:spcBef>
                <a:spcPts val="0"/>
              </a:spcBef>
              <a:spcAft>
                <a:spcPts val="0"/>
              </a:spcAft>
              <a:defRPr/>
            </a:pPr>
            <a:r>
              <a:rPr lang="fi-FI" sz="1400" dirty="0" err="1" smtClean="0">
                <a:solidFill>
                  <a:schemeClr val="tx1"/>
                </a:solidFill>
              </a:rPr>
              <a:t>Other</a:t>
            </a:r>
            <a:r>
              <a:rPr lang="fi-FI" sz="1400" dirty="0" smtClean="0">
                <a:solidFill>
                  <a:schemeClr val="tx1"/>
                </a:solidFill>
              </a:rPr>
              <a:t> </a:t>
            </a:r>
            <a:r>
              <a:rPr lang="fi-FI" sz="1400" dirty="0" err="1" smtClean="0">
                <a:solidFill>
                  <a:schemeClr val="tx1"/>
                </a:solidFill>
              </a:rPr>
              <a:t>information</a:t>
            </a:r>
            <a:r>
              <a:rPr lang="fi-FI" sz="1400" dirty="0" smtClean="0">
                <a:solidFill>
                  <a:schemeClr val="tx1"/>
                </a:solidFill>
              </a:rPr>
              <a:t> </a:t>
            </a:r>
            <a:r>
              <a:rPr lang="fi-FI" sz="1400" dirty="0" err="1" smtClean="0">
                <a:solidFill>
                  <a:schemeClr val="tx1"/>
                </a:solidFill>
              </a:rPr>
              <a:t>service</a:t>
            </a:r>
            <a:endParaRPr lang="fi-FI" sz="1400" dirty="0">
              <a:solidFill>
                <a:schemeClr val="tx1"/>
              </a:solidFill>
            </a:endParaRPr>
          </a:p>
        </p:txBody>
      </p:sp>
      <p:sp>
        <p:nvSpPr>
          <p:cNvPr id="21" name="Suorakulmio 20"/>
          <p:cNvSpPr/>
          <p:nvPr/>
        </p:nvSpPr>
        <p:spPr>
          <a:xfrm>
            <a:off x="6012160" y="548680"/>
            <a:ext cx="2928958" cy="1872208"/>
          </a:xfrm>
          <a:prstGeom prst="rect">
            <a:avLst/>
          </a:prstGeom>
          <a:solidFill>
            <a:schemeClr val="accent1">
              <a:lumMod val="40000"/>
              <a:lumOff val="60000"/>
            </a:schemeClr>
          </a:solidFill>
        </p:spPr>
        <p:style>
          <a:lnRef idx="0">
            <a:schemeClr val="accent6"/>
          </a:lnRef>
          <a:fillRef idx="3">
            <a:schemeClr val="accent6"/>
          </a:fillRef>
          <a:effectRef idx="3">
            <a:schemeClr val="accent6"/>
          </a:effectRef>
          <a:fontRef idx="minor">
            <a:schemeClr val="lt1"/>
          </a:fontRef>
        </p:style>
        <p:txBody>
          <a:bodyPr>
            <a:normAutofit/>
          </a:bodyPr>
          <a:lstStyle/>
          <a:p>
            <a:pPr fontAlgn="auto">
              <a:spcBef>
                <a:spcPts val="0"/>
              </a:spcBef>
              <a:spcAft>
                <a:spcPts val="0"/>
              </a:spcAft>
              <a:defRPr/>
            </a:pPr>
            <a:r>
              <a:rPr lang="fi-FI" sz="1400" dirty="0" smtClean="0">
                <a:solidFill>
                  <a:schemeClr val="tx1"/>
                </a:solidFill>
              </a:rPr>
              <a:t>National </a:t>
            </a:r>
            <a:r>
              <a:rPr lang="fi-FI" sz="1400" dirty="0" err="1" smtClean="0">
                <a:solidFill>
                  <a:schemeClr val="tx1"/>
                </a:solidFill>
              </a:rPr>
              <a:t>publications</a:t>
            </a:r>
            <a:r>
              <a:rPr lang="fi-FI" sz="1400" dirty="0" smtClean="0">
                <a:solidFill>
                  <a:schemeClr val="tx1"/>
                </a:solidFill>
              </a:rPr>
              <a:t> /</a:t>
            </a:r>
            <a:r>
              <a:rPr lang="fi-FI" sz="1400" dirty="0" err="1" smtClean="0">
                <a:solidFill>
                  <a:schemeClr val="tx1"/>
                </a:solidFill>
              </a:rPr>
              <a:t>statistics</a:t>
            </a:r>
            <a:r>
              <a:rPr lang="fi-FI" sz="1400" dirty="0" smtClean="0">
                <a:solidFill>
                  <a:schemeClr val="tx1"/>
                </a:solidFill>
              </a:rPr>
              <a:t> </a:t>
            </a:r>
            <a:r>
              <a:rPr lang="fi-FI" sz="1400" dirty="0" err="1" smtClean="0">
                <a:solidFill>
                  <a:schemeClr val="tx1"/>
                </a:solidFill>
              </a:rPr>
              <a:t>releases</a:t>
            </a:r>
            <a:endParaRPr lang="fi-FI" sz="1400" dirty="0">
              <a:solidFill>
                <a:schemeClr val="tx1"/>
              </a:solidFill>
            </a:endParaRPr>
          </a:p>
        </p:txBody>
      </p:sp>
      <p:sp>
        <p:nvSpPr>
          <p:cNvPr id="27" name="Suorakulmio 26"/>
          <p:cNvSpPr/>
          <p:nvPr/>
        </p:nvSpPr>
        <p:spPr>
          <a:xfrm>
            <a:off x="6156176" y="1052736"/>
            <a:ext cx="2713892" cy="1296144"/>
          </a:xfrm>
          <a:prstGeom prst="rect">
            <a:avLst/>
          </a:prstGeom>
          <a:ln>
            <a:noFill/>
          </a:ln>
        </p:spPr>
        <p:style>
          <a:lnRef idx="2">
            <a:schemeClr val="accent6"/>
          </a:lnRef>
          <a:fillRef idx="1">
            <a:schemeClr val="lt1"/>
          </a:fillRef>
          <a:effectRef idx="0">
            <a:schemeClr val="accent6"/>
          </a:effectRef>
          <a:fontRef idx="minor">
            <a:schemeClr val="dk1"/>
          </a:fontRef>
        </p:style>
        <p:txBody>
          <a:bodyPr anchor="ctr">
            <a:normAutofit fontScale="25000" lnSpcReduction="20000"/>
          </a:bodyPr>
          <a:lstStyle/>
          <a:p>
            <a:pPr fontAlgn="auto">
              <a:spcBef>
                <a:spcPts val="0"/>
              </a:spcBef>
              <a:spcAft>
                <a:spcPts val="0"/>
              </a:spcAft>
              <a:defRPr/>
            </a:pPr>
            <a:endParaRPr lang="fi-FI" sz="1400" b="1" dirty="0" smtClean="0"/>
          </a:p>
          <a:p>
            <a:pPr fontAlgn="auto">
              <a:spcBef>
                <a:spcPts val="0"/>
              </a:spcBef>
              <a:spcAft>
                <a:spcPts val="0"/>
              </a:spcAft>
              <a:defRPr/>
            </a:pPr>
            <a:r>
              <a:rPr lang="fi-FI" sz="3600" b="1" dirty="0" err="1" smtClean="0"/>
              <a:t>Statistics</a:t>
            </a:r>
            <a:r>
              <a:rPr lang="fi-FI" sz="3600" b="1" dirty="0" smtClean="0"/>
              <a:t> on </a:t>
            </a:r>
            <a:r>
              <a:rPr lang="fi-FI" sz="3600" b="1" dirty="0" err="1" smtClean="0"/>
              <a:t>internet</a:t>
            </a:r>
            <a:r>
              <a:rPr lang="fi-FI" sz="3600" b="1" dirty="0" smtClean="0"/>
              <a:t> </a:t>
            </a:r>
            <a:r>
              <a:rPr lang="fi-FI" sz="3600" b="1" dirty="0" err="1" smtClean="0"/>
              <a:t>eg</a:t>
            </a:r>
            <a:r>
              <a:rPr lang="fi-FI" sz="3600" b="1" dirty="0" smtClean="0"/>
              <a:t>.</a:t>
            </a:r>
            <a:endParaRPr lang="fi-FI" sz="3600" dirty="0"/>
          </a:p>
          <a:p>
            <a:pPr fontAlgn="auto">
              <a:spcBef>
                <a:spcPts val="0"/>
              </a:spcBef>
              <a:spcAft>
                <a:spcPts val="0"/>
              </a:spcAft>
              <a:buFontTx/>
              <a:buChar char="-"/>
              <a:defRPr/>
            </a:pPr>
            <a:r>
              <a:rPr lang="fi-FI" sz="3600" dirty="0" smtClean="0"/>
              <a:t> Energy </a:t>
            </a:r>
            <a:r>
              <a:rPr lang="fi-FI" sz="3600" dirty="0" err="1" smtClean="0"/>
              <a:t>supply</a:t>
            </a:r>
            <a:r>
              <a:rPr lang="fi-FI" sz="3600" dirty="0" smtClean="0"/>
              <a:t> and </a:t>
            </a:r>
            <a:r>
              <a:rPr lang="fi-FI" sz="3600" dirty="0" err="1" smtClean="0"/>
              <a:t>consumption</a:t>
            </a:r>
            <a:endParaRPr lang="fi-FI" sz="3600" dirty="0" smtClean="0"/>
          </a:p>
          <a:p>
            <a:pPr fontAlgn="auto">
              <a:spcBef>
                <a:spcPts val="0"/>
              </a:spcBef>
              <a:spcAft>
                <a:spcPts val="0"/>
              </a:spcAft>
              <a:buFontTx/>
              <a:buChar char="-"/>
              <a:defRPr/>
            </a:pPr>
            <a:r>
              <a:rPr lang="fi-FI" sz="3600" dirty="0" smtClean="0"/>
              <a:t> Energy </a:t>
            </a:r>
            <a:r>
              <a:rPr lang="fi-FI" sz="3600" dirty="0" err="1" smtClean="0"/>
              <a:t>prices</a:t>
            </a:r>
            <a:endParaRPr lang="fi-FI" sz="3600" dirty="0" smtClean="0"/>
          </a:p>
          <a:p>
            <a:pPr fontAlgn="auto">
              <a:spcBef>
                <a:spcPts val="0"/>
              </a:spcBef>
              <a:spcAft>
                <a:spcPts val="0"/>
              </a:spcAft>
              <a:buFontTx/>
              <a:buChar char="-"/>
              <a:defRPr/>
            </a:pPr>
            <a:r>
              <a:rPr lang="fi-FI" sz="3600" dirty="0" smtClean="0"/>
              <a:t> Energy </a:t>
            </a:r>
            <a:r>
              <a:rPr lang="fi-FI" sz="3600" dirty="0" err="1" smtClean="0"/>
              <a:t>use</a:t>
            </a:r>
            <a:r>
              <a:rPr lang="fi-FI" sz="3600" dirty="0" smtClean="0"/>
              <a:t> in </a:t>
            </a:r>
            <a:r>
              <a:rPr lang="fi-FI" sz="3600" dirty="0" err="1" smtClean="0"/>
              <a:t>manufacturing</a:t>
            </a:r>
            <a:r>
              <a:rPr lang="fi-FI" sz="3600" dirty="0" smtClean="0"/>
              <a:t> ind.</a:t>
            </a:r>
          </a:p>
          <a:p>
            <a:pPr fontAlgn="auto">
              <a:spcBef>
                <a:spcPts val="0"/>
              </a:spcBef>
              <a:spcAft>
                <a:spcPts val="0"/>
              </a:spcAft>
              <a:buFontTx/>
              <a:buChar char="-"/>
              <a:defRPr/>
            </a:pPr>
            <a:r>
              <a:rPr lang="fi-FI" sz="3600" dirty="0" smtClean="0"/>
              <a:t> </a:t>
            </a:r>
            <a:r>
              <a:rPr lang="fi-FI" sz="3600" dirty="0" err="1" smtClean="0"/>
              <a:t>Production</a:t>
            </a:r>
            <a:r>
              <a:rPr lang="fi-FI" sz="3600" dirty="0" smtClean="0"/>
              <a:t> of </a:t>
            </a:r>
            <a:r>
              <a:rPr lang="fi-FI" sz="3600" dirty="0" err="1" smtClean="0"/>
              <a:t>elecricity</a:t>
            </a:r>
            <a:r>
              <a:rPr lang="fi-FI" sz="3600" dirty="0" smtClean="0"/>
              <a:t> and </a:t>
            </a:r>
            <a:r>
              <a:rPr lang="fi-FI" sz="3600" dirty="0" err="1" smtClean="0"/>
              <a:t>heat</a:t>
            </a:r>
            <a:endParaRPr lang="fi-FI" sz="3600" dirty="0" smtClean="0"/>
          </a:p>
          <a:p>
            <a:pPr fontAlgn="auto">
              <a:spcBef>
                <a:spcPts val="0"/>
              </a:spcBef>
              <a:spcAft>
                <a:spcPts val="0"/>
              </a:spcAft>
              <a:buFontTx/>
              <a:buChar char="-"/>
              <a:defRPr/>
            </a:pPr>
            <a:r>
              <a:rPr lang="fi-FI" sz="3600" dirty="0" smtClean="0"/>
              <a:t> Energy </a:t>
            </a:r>
            <a:r>
              <a:rPr lang="fi-FI" sz="3600" dirty="0" err="1" smtClean="0"/>
              <a:t>consumption</a:t>
            </a:r>
            <a:r>
              <a:rPr lang="fi-FI" sz="3600" dirty="0" smtClean="0"/>
              <a:t> in </a:t>
            </a:r>
            <a:r>
              <a:rPr lang="fi-FI" sz="3600" dirty="0" err="1" smtClean="0"/>
              <a:t>housing</a:t>
            </a:r>
            <a:endParaRPr lang="fi-FI" sz="3600" dirty="0" smtClean="0"/>
          </a:p>
          <a:p>
            <a:pPr fontAlgn="auto">
              <a:spcBef>
                <a:spcPts val="0"/>
              </a:spcBef>
              <a:spcAft>
                <a:spcPts val="0"/>
              </a:spcAft>
              <a:defRPr/>
            </a:pPr>
            <a:endParaRPr lang="fi-FI" sz="3600" b="1" dirty="0" smtClean="0"/>
          </a:p>
          <a:p>
            <a:pPr fontAlgn="auto">
              <a:spcBef>
                <a:spcPts val="0"/>
              </a:spcBef>
              <a:spcAft>
                <a:spcPts val="0"/>
              </a:spcAft>
              <a:defRPr/>
            </a:pPr>
            <a:r>
              <a:rPr lang="fi-FI" sz="3600" b="1" dirty="0" err="1" smtClean="0"/>
              <a:t>Publications</a:t>
            </a:r>
            <a:r>
              <a:rPr lang="fi-FI" sz="3600" b="1" dirty="0" smtClean="0"/>
              <a:t> /Energy CD:</a:t>
            </a:r>
            <a:r>
              <a:rPr lang="fi-FI" sz="3600" dirty="0" smtClean="0"/>
              <a:t> </a:t>
            </a:r>
            <a:br>
              <a:rPr lang="fi-FI" sz="3600" dirty="0" smtClean="0"/>
            </a:br>
            <a:r>
              <a:rPr lang="fi-FI" sz="3600" dirty="0" smtClean="0"/>
              <a:t>Energy </a:t>
            </a:r>
            <a:r>
              <a:rPr lang="fi-FI" sz="3600" dirty="0" err="1" smtClean="0"/>
              <a:t>Statistics</a:t>
            </a:r>
            <a:r>
              <a:rPr lang="fi-FI" sz="3600" dirty="0" smtClean="0"/>
              <a:t> </a:t>
            </a:r>
            <a:r>
              <a:rPr lang="fi-FI" sz="3600" dirty="0" err="1" smtClean="0"/>
              <a:t>-yearbook</a:t>
            </a:r>
            <a:r>
              <a:rPr lang="fi-FI" sz="3600" dirty="0" smtClean="0"/>
              <a:t>, Energy in Finland </a:t>
            </a:r>
          </a:p>
          <a:p>
            <a:pPr fontAlgn="auto">
              <a:spcBef>
                <a:spcPts val="0"/>
              </a:spcBef>
              <a:spcAft>
                <a:spcPts val="0"/>
              </a:spcAft>
              <a:defRPr/>
            </a:pPr>
            <a:r>
              <a:rPr lang="fi-FI" sz="3600" dirty="0" smtClean="0"/>
              <a:t>    </a:t>
            </a:r>
            <a:r>
              <a:rPr lang="fi-FI" sz="3600" b="1" dirty="0" smtClean="0">
                <a:solidFill>
                  <a:srgbClr val="FF0000"/>
                </a:solidFill>
              </a:rPr>
              <a:t>Energy </a:t>
            </a:r>
            <a:r>
              <a:rPr lang="fi-FI" sz="3600" b="1" dirty="0" err="1" smtClean="0">
                <a:solidFill>
                  <a:srgbClr val="FF0000"/>
                </a:solidFill>
              </a:rPr>
              <a:t>balance</a:t>
            </a:r>
            <a:r>
              <a:rPr lang="fi-FI" sz="3600" b="1" dirty="0" smtClean="0">
                <a:solidFill>
                  <a:srgbClr val="FF0000"/>
                </a:solidFill>
              </a:rPr>
              <a:t> </a:t>
            </a:r>
            <a:r>
              <a:rPr lang="fi-FI" sz="3600" b="1" dirty="0" err="1" smtClean="0">
                <a:solidFill>
                  <a:srgbClr val="FF0000"/>
                </a:solidFill>
              </a:rPr>
              <a:t>sheet</a:t>
            </a:r>
            <a:endParaRPr lang="fi-FI" sz="3600" b="1" dirty="0" smtClean="0">
              <a:solidFill>
                <a:srgbClr val="FF0000"/>
              </a:solidFill>
            </a:endParaRPr>
          </a:p>
          <a:p>
            <a:pPr fontAlgn="auto">
              <a:spcBef>
                <a:spcPts val="0"/>
              </a:spcBef>
              <a:spcAft>
                <a:spcPts val="0"/>
              </a:spcAft>
              <a:defRPr/>
            </a:pPr>
            <a:r>
              <a:rPr lang="fi-FI" sz="3600" dirty="0" err="1" smtClean="0"/>
              <a:t>Pocketbook</a:t>
            </a:r>
            <a:r>
              <a:rPr lang="fi-FI" sz="3600" dirty="0" smtClean="0"/>
              <a:t> and </a:t>
            </a:r>
            <a:r>
              <a:rPr lang="fi-FI" sz="3600" dirty="0" err="1" smtClean="0"/>
              <a:t>other</a:t>
            </a:r>
            <a:r>
              <a:rPr lang="fi-FI" sz="3600" dirty="0" smtClean="0"/>
              <a:t> </a:t>
            </a:r>
            <a:r>
              <a:rPr lang="fi-FI" sz="3600" dirty="0" err="1" smtClean="0"/>
              <a:t>Statistical</a:t>
            </a:r>
            <a:r>
              <a:rPr lang="fi-FI" sz="3600" dirty="0" smtClean="0"/>
              <a:t> </a:t>
            </a:r>
            <a:r>
              <a:rPr lang="fi-FI" sz="3600" dirty="0" err="1" smtClean="0"/>
              <a:t>Yearbooks</a:t>
            </a:r>
            <a:endParaRPr lang="fi-FI" sz="3600" dirty="0" smtClean="0"/>
          </a:p>
          <a:p>
            <a:pPr fontAlgn="auto">
              <a:spcBef>
                <a:spcPts val="0"/>
              </a:spcBef>
              <a:spcAft>
                <a:spcPts val="0"/>
              </a:spcAft>
              <a:buFontTx/>
              <a:buChar char="-"/>
              <a:defRPr/>
            </a:pPr>
            <a:endParaRPr lang="fi-FI" sz="3600" dirty="0"/>
          </a:p>
        </p:txBody>
      </p:sp>
      <p:grpSp>
        <p:nvGrpSpPr>
          <p:cNvPr id="2" name="Ryhmä 57"/>
          <p:cNvGrpSpPr>
            <a:grpSpLocks/>
          </p:cNvGrpSpPr>
          <p:nvPr/>
        </p:nvGrpSpPr>
        <p:grpSpPr bwMode="auto">
          <a:xfrm>
            <a:off x="6012160" y="2492896"/>
            <a:ext cx="2929303" cy="1584176"/>
            <a:chOff x="6000760" y="2285991"/>
            <a:chExt cx="2928958" cy="1428759"/>
          </a:xfrm>
        </p:grpSpPr>
        <p:sp>
          <p:nvSpPr>
            <p:cNvPr id="26" name="Suorakulmio 25"/>
            <p:cNvSpPr/>
            <p:nvPr/>
          </p:nvSpPr>
          <p:spPr>
            <a:xfrm>
              <a:off x="6000760" y="2285991"/>
              <a:ext cx="2928958" cy="1428759"/>
            </a:xfrm>
            <a:prstGeom prst="rect">
              <a:avLst/>
            </a:prstGeom>
            <a:solidFill>
              <a:schemeClr val="accent1">
                <a:lumMod val="40000"/>
                <a:lumOff val="60000"/>
              </a:schemeClr>
            </a:solidFill>
            <a:ln>
              <a:noFill/>
            </a:ln>
          </p:spPr>
          <p:style>
            <a:lnRef idx="0">
              <a:schemeClr val="accent6"/>
            </a:lnRef>
            <a:fillRef idx="3">
              <a:schemeClr val="accent6"/>
            </a:fillRef>
            <a:effectRef idx="3">
              <a:schemeClr val="accent6"/>
            </a:effectRef>
            <a:fontRef idx="minor">
              <a:schemeClr val="lt1"/>
            </a:fontRef>
          </p:style>
          <p:txBody>
            <a:bodyPr>
              <a:normAutofit/>
            </a:bodyPr>
            <a:lstStyle/>
            <a:p>
              <a:pPr fontAlgn="auto">
                <a:spcBef>
                  <a:spcPts val="0"/>
                </a:spcBef>
                <a:spcAft>
                  <a:spcPts val="0"/>
                </a:spcAft>
                <a:defRPr/>
              </a:pPr>
              <a:r>
                <a:rPr lang="fi-FI" sz="1400" dirty="0" err="1" smtClean="0">
                  <a:solidFill>
                    <a:schemeClr val="tx1"/>
                  </a:solidFill>
                </a:rPr>
                <a:t>Reporting</a:t>
              </a:r>
              <a:r>
                <a:rPr lang="fi-FI" sz="1400" dirty="0" smtClean="0">
                  <a:solidFill>
                    <a:schemeClr val="tx1"/>
                  </a:solidFill>
                </a:rPr>
                <a:t> </a:t>
              </a:r>
              <a:r>
                <a:rPr lang="fi-FI" sz="1400" dirty="0" err="1" smtClean="0">
                  <a:solidFill>
                    <a:schemeClr val="tx1"/>
                  </a:solidFill>
                </a:rPr>
                <a:t>oblications</a:t>
              </a:r>
              <a:r>
                <a:rPr lang="fi-FI" sz="1400" dirty="0" smtClean="0">
                  <a:solidFill>
                    <a:schemeClr val="tx1"/>
                  </a:solidFill>
                </a:rPr>
                <a:t> to EU</a:t>
              </a:r>
              <a:endParaRPr lang="fi-FI" sz="1400" dirty="0">
                <a:solidFill>
                  <a:schemeClr val="tx1"/>
                </a:solidFill>
              </a:endParaRPr>
            </a:p>
          </p:txBody>
        </p:sp>
        <p:sp>
          <p:nvSpPr>
            <p:cNvPr id="33" name="Suorakulmio 32"/>
            <p:cNvSpPr/>
            <p:nvPr/>
          </p:nvSpPr>
          <p:spPr>
            <a:xfrm>
              <a:off x="6144759" y="2545765"/>
              <a:ext cx="2714625" cy="484506"/>
            </a:xfrm>
            <a:prstGeom prst="rect">
              <a:avLst/>
            </a:prstGeom>
            <a:solidFill>
              <a:schemeClr val="bg1"/>
            </a:solidFill>
            <a:ln w="19050">
              <a:noFill/>
            </a:ln>
            <a:effectLst/>
            <a:scene3d>
              <a:camera prst="orthographicFront" fov="0">
                <a:rot lat="0" lon="0" rev="0"/>
              </a:camera>
              <a:lightRig rig="soft" dir="t">
                <a:rot lat="0" lon="0" rev="2700000"/>
              </a:lightRig>
            </a:scene3d>
            <a:sp3d prstMaterial="matte">
              <a:contourClr>
                <a:schemeClr val="accent6"/>
              </a:contourClr>
            </a:sp3d>
          </p:spPr>
          <p:style>
            <a:lnRef idx="0">
              <a:schemeClr val="accent6"/>
            </a:lnRef>
            <a:fillRef idx="3">
              <a:schemeClr val="accent6"/>
            </a:fillRef>
            <a:effectRef idx="3">
              <a:schemeClr val="accent6"/>
            </a:effectRef>
            <a:fontRef idx="minor">
              <a:schemeClr val="lt1"/>
            </a:fontRef>
          </p:style>
          <p:txBody>
            <a:bodyPr>
              <a:noAutofit/>
            </a:bodyPr>
            <a:lstStyle/>
            <a:p>
              <a:pPr fontAlgn="auto">
                <a:spcBef>
                  <a:spcPts val="0"/>
                </a:spcBef>
                <a:spcAft>
                  <a:spcPts val="0"/>
                </a:spcAft>
                <a:defRPr/>
              </a:pPr>
              <a:r>
                <a:rPr lang="fi-FI" sz="1000" b="1" dirty="0" smtClean="0">
                  <a:solidFill>
                    <a:schemeClr val="tx1"/>
                  </a:solidFill>
                </a:rPr>
                <a:t>Energy </a:t>
              </a:r>
              <a:r>
                <a:rPr lang="fi-FI" sz="1000" b="1" dirty="0" err="1" smtClean="0">
                  <a:solidFill>
                    <a:schemeClr val="tx1"/>
                  </a:solidFill>
                </a:rPr>
                <a:t>statistics</a:t>
              </a:r>
              <a:r>
                <a:rPr lang="fi-FI" sz="1000" b="1" dirty="0" smtClean="0">
                  <a:solidFill>
                    <a:schemeClr val="tx1"/>
                  </a:solidFill>
                </a:rPr>
                <a:t> </a:t>
              </a:r>
              <a:r>
                <a:rPr lang="fi-FI" sz="1000" b="1" dirty="0" err="1" smtClean="0">
                  <a:solidFill>
                    <a:schemeClr val="tx1"/>
                  </a:solidFill>
                </a:rPr>
                <a:t>regulation</a:t>
              </a:r>
              <a:endParaRPr lang="fi-FI" sz="1000" b="1" dirty="0">
                <a:solidFill>
                  <a:schemeClr val="tx1"/>
                </a:solidFill>
              </a:endParaRPr>
            </a:p>
            <a:p>
              <a:pPr fontAlgn="auto">
                <a:spcBef>
                  <a:spcPts val="0"/>
                </a:spcBef>
                <a:spcAft>
                  <a:spcPts val="0"/>
                </a:spcAft>
                <a:buFontTx/>
                <a:buChar char="-"/>
                <a:defRPr/>
              </a:pPr>
              <a:r>
                <a:rPr lang="fi-FI" sz="1000" dirty="0">
                  <a:solidFill>
                    <a:schemeClr val="tx1"/>
                  </a:solidFill>
                </a:rPr>
                <a:t> </a:t>
              </a:r>
              <a:r>
                <a:rPr lang="fi-FI" sz="1000" dirty="0" err="1" smtClean="0">
                  <a:solidFill>
                    <a:schemeClr val="tx1"/>
                  </a:solidFill>
                </a:rPr>
                <a:t>Monthly</a:t>
              </a:r>
              <a:r>
                <a:rPr lang="fi-FI" sz="1000" dirty="0" smtClean="0">
                  <a:solidFill>
                    <a:schemeClr val="tx1"/>
                  </a:solidFill>
                </a:rPr>
                <a:t> </a:t>
              </a:r>
              <a:r>
                <a:rPr lang="fi-FI" sz="1000" dirty="0" err="1" smtClean="0">
                  <a:solidFill>
                    <a:schemeClr val="tx1"/>
                  </a:solidFill>
                </a:rPr>
                <a:t>reporting</a:t>
              </a:r>
              <a:endParaRPr lang="fi-FI" sz="1000" dirty="0">
                <a:solidFill>
                  <a:schemeClr val="tx1"/>
                </a:solidFill>
              </a:endParaRPr>
            </a:p>
            <a:p>
              <a:pPr fontAlgn="auto">
                <a:spcBef>
                  <a:spcPts val="0"/>
                </a:spcBef>
                <a:spcAft>
                  <a:spcPts val="0"/>
                </a:spcAft>
                <a:buFontTx/>
                <a:buChar char="-"/>
                <a:defRPr/>
              </a:pPr>
              <a:r>
                <a:rPr lang="fi-FI" sz="1000" dirty="0">
                  <a:solidFill>
                    <a:schemeClr val="tx1"/>
                  </a:solidFill>
                </a:rPr>
                <a:t> </a:t>
              </a:r>
              <a:r>
                <a:rPr lang="fi-FI" sz="1000" dirty="0" err="1" smtClean="0">
                  <a:solidFill>
                    <a:schemeClr val="tx1"/>
                  </a:solidFill>
                </a:rPr>
                <a:t>Annual</a:t>
              </a:r>
              <a:r>
                <a:rPr lang="fi-FI" sz="1000" dirty="0" smtClean="0">
                  <a:solidFill>
                    <a:schemeClr val="tx1"/>
                  </a:solidFill>
                </a:rPr>
                <a:t> </a:t>
              </a:r>
              <a:r>
                <a:rPr lang="fi-FI" sz="1000" dirty="0" err="1" smtClean="0">
                  <a:solidFill>
                    <a:schemeClr val="tx1"/>
                  </a:solidFill>
                </a:rPr>
                <a:t>reporting</a:t>
              </a:r>
              <a:r>
                <a:rPr lang="fi-FI" sz="1000" dirty="0" smtClean="0">
                  <a:solidFill>
                    <a:schemeClr val="tx1"/>
                  </a:solidFill>
                </a:rPr>
                <a:t> (IEA, UN)</a:t>
              </a:r>
              <a:endParaRPr lang="fi-FI" sz="1000" dirty="0">
                <a:solidFill>
                  <a:schemeClr val="tx1"/>
                </a:solidFill>
              </a:endParaRPr>
            </a:p>
          </p:txBody>
        </p:sp>
        <p:sp>
          <p:nvSpPr>
            <p:cNvPr id="35" name="Suorakulmio 34"/>
            <p:cNvSpPr/>
            <p:nvPr/>
          </p:nvSpPr>
          <p:spPr>
            <a:xfrm>
              <a:off x="6144759" y="3065314"/>
              <a:ext cx="2714625" cy="584492"/>
            </a:xfrm>
            <a:prstGeom prst="rect">
              <a:avLst/>
            </a:prstGeom>
            <a:solidFill>
              <a:schemeClr val="bg1"/>
            </a:solidFill>
            <a:ln>
              <a:noFill/>
            </a:ln>
            <a:effectLst/>
            <a:scene3d>
              <a:camera prst="orthographicFront" fov="0">
                <a:rot lat="0" lon="0" rev="0"/>
              </a:camera>
              <a:lightRig rig="soft" dir="t">
                <a:rot lat="0" lon="0" rev="2700000"/>
              </a:lightRig>
            </a:scene3d>
            <a:sp3d prstMaterial="matte">
              <a:contourClr>
                <a:schemeClr val="accent6"/>
              </a:contourClr>
            </a:sp3d>
          </p:spPr>
          <p:style>
            <a:lnRef idx="0">
              <a:schemeClr val="accent6"/>
            </a:lnRef>
            <a:fillRef idx="3">
              <a:schemeClr val="accent6"/>
            </a:fillRef>
            <a:effectRef idx="3">
              <a:schemeClr val="accent6"/>
            </a:effectRef>
            <a:fontRef idx="minor">
              <a:schemeClr val="lt1"/>
            </a:fontRef>
          </p:style>
          <p:txBody>
            <a:bodyPr>
              <a:noAutofit/>
            </a:bodyPr>
            <a:lstStyle/>
            <a:p>
              <a:pPr fontAlgn="auto">
                <a:spcBef>
                  <a:spcPts val="0"/>
                </a:spcBef>
                <a:spcAft>
                  <a:spcPts val="0"/>
                </a:spcAft>
                <a:defRPr/>
              </a:pPr>
              <a:r>
                <a:rPr lang="fi-FI" sz="1000" b="1" dirty="0" err="1" smtClean="0">
                  <a:solidFill>
                    <a:schemeClr val="tx1"/>
                  </a:solidFill>
                </a:rPr>
                <a:t>Other</a:t>
              </a:r>
              <a:r>
                <a:rPr lang="fi-FI" sz="1000" b="1" dirty="0" smtClean="0">
                  <a:solidFill>
                    <a:schemeClr val="tx1"/>
                  </a:solidFill>
                </a:rPr>
                <a:t> </a:t>
              </a:r>
              <a:r>
                <a:rPr lang="fi-FI" sz="1000" b="1" dirty="0" err="1" smtClean="0">
                  <a:solidFill>
                    <a:schemeClr val="tx1"/>
                  </a:solidFill>
                </a:rPr>
                <a:t>directives</a:t>
              </a:r>
              <a:r>
                <a:rPr lang="fi-FI" sz="1000" b="1" dirty="0" smtClean="0">
                  <a:solidFill>
                    <a:schemeClr val="tx1"/>
                  </a:solidFill>
                </a:rPr>
                <a:t> </a:t>
              </a:r>
              <a:r>
                <a:rPr lang="fi-FI" sz="1000" b="1" dirty="0" err="1" smtClean="0">
                  <a:solidFill>
                    <a:schemeClr val="tx1"/>
                  </a:solidFill>
                </a:rPr>
                <a:t>eg</a:t>
              </a:r>
              <a:r>
                <a:rPr lang="fi-FI" sz="1000" b="1" dirty="0" smtClean="0">
                  <a:solidFill>
                    <a:schemeClr val="tx1"/>
                  </a:solidFill>
                </a:rPr>
                <a:t>. </a:t>
              </a:r>
              <a:endParaRPr lang="fi-FI" sz="1000" dirty="0">
                <a:solidFill>
                  <a:schemeClr val="tx1"/>
                </a:solidFill>
              </a:endParaRPr>
            </a:p>
            <a:p>
              <a:pPr defTabSz="72000" fontAlgn="auto">
                <a:spcBef>
                  <a:spcPts val="0"/>
                </a:spcBef>
                <a:spcAft>
                  <a:spcPts val="0"/>
                </a:spcAft>
                <a:buFontTx/>
                <a:buChar char="-"/>
                <a:defRPr/>
              </a:pPr>
              <a:r>
                <a:rPr lang="fi-FI" sz="1000" dirty="0">
                  <a:solidFill>
                    <a:schemeClr val="tx1"/>
                  </a:solidFill>
                </a:rPr>
                <a:t> </a:t>
              </a:r>
              <a:r>
                <a:rPr lang="fi-FI" sz="1000" dirty="0" err="1" smtClean="0">
                  <a:solidFill>
                    <a:schemeClr val="tx1"/>
                  </a:solidFill>
                </a:rPr>
                <a:t>monitoring</a:t>
              </a:r>
              <a:r>
                <a:rPr lang="fi-FI" sz="1000" dirty="0" smtClean="0">
                  <a:solidFill>
                    <a:schemeClr val="tx1"/>
                  </a:solidFill>
                </a:rPr>
                <a:t> of </a:t>
              </a:r>
              <a:r>
                <a:rPr lang="fi-FI" sz="1000" dirty="0" err="1" smtClean="0">
                  <a:solidFill>
                    <a:schemeClr val="tx1"/>
                  </a:solidFill>
                </a:rPr>
                <a:t>renewable</a:t>
              </a:r>
              <a:r>
                <a:rPr lang="fi-FI" sz="1000" dirty="0" smtClean="0">
                  <a:solidFill>
                    <a:schemeClr val="tx1"/>
                  </a:solidFill>
                </a:rPr>
                <a:t> </a:t>
              </a:r>
              <a:r>
                <a:rPr lang="fi-FI" sz="1000" dirty="0" err="1" smtClean="0">
                  <a:solidFill>
                    <a:schemeClr val="tx1"/>
                  </a:solidFill>
                </a:rPr>
                <a:t>energy</a:t>
              </a:r>
              <a:r>
                <a:rPr lang="fi-FI" sz="1000" dirty="0" smtClean="0">
                  <a:solidFill>
                    <a:schemeClr val="tx1"/>
                  </a:solidFill>
                </a:rPr>
                <a:t> </a:t>
              </a:r>
              <a:r>
                <a:rPr lang="fi-FI" sz="1000" dirty="0" err="1" smtClean="0">
                  <a:solidFill>
                    <a:schemeClr val="tx1"/>
                  </a:solidFill>
                </a:rPr>
                <a:t>sources</a:t>
              </a:r>
              <a:r>
                <a:rPr lang="fi-FI" sz="1000" dirty="0" smtClean="0">
                  <a:solidFill>
                    <a:schemeClr val="tx1"/>
                  </a:solidFill>
                </a:rPr>
                <a:t>,   	</a:t>
              </a:r>
              <a:r>
                <a:rPr lang="fi-FI" sz="1000" dirty="0" err="1" smtClean="0">
                  <a:solidFill>
                    <a:schemeClr val="tx1"/>
                  </a:solidFill>
                </a:rPr>
                <a:t>CHP-prod</a:t>
              </a:r>
              <a:r>
                <a:rPr lang="fi-FI" sz="1000" dirty="0" smtClean="0">
                  <a:solidFill>
                    <a:schemeClr val="tx1"/>
                  </a:solidFill>
                </a:rPr>
                <a:t>., </a:t>
              </a:r>
              <a:r>
                <a:rPr lang="fi-FI" sz="1000" dirty="0" err="1" smtClean="0">
                  <a:solidFill>
                    <a:schemeClr val="tx1"/>
                  </a:solidFill>
                </a:rPr>
                <a:t>biofuels</a:t>
              </a:r>
              <a:r>
                <a:rPr lang="fi-FI" sz="1000" dirty="0" smtClean="0">
                  <a:solidFill>
                    <a:schemeClr val="tx1"/>
                  </a:solidFill>
                </a:rPr>
                <a:t> in </a:t>
              </a:r>
              <a:r>
                <a:rPr lang="fi-FI" sz="1000" dirty="0" err="1" smtClean="0">
                  <a:solidFill>
                    <a:schemeClr val="tx1"/>
                  </a:solidFill>
                </a:rPr>
                <a:t>transportation</a:t>
              </a:r>
              <a:r>
                <a:rPr lang="fi-FI" sz="1000" dirty="0" smtClean="0">
                  <a:solidFill>
                    <a:schemeClr val="tx1"/>
                  </a:solidFill>
                </a:rPr>
                <a:t>, </a:t>
              </a:r>
              <a:endParaRPr lang="fi-FI" sz="1000" dirty="0">
                <a:solidFill>
                  <a:schemeClr val="tx1"/>
                </a:solidFill>
              </a:endParaRPr>
            </a:p>
            <a:p>
              <a:pPr fontAlgn="auto">
                <a:spcBef>
                  <a:spcPts val="0"/>
                </a:spcBef>
                <a:spcAft>
                  <a:spcPts val="0"/>
                </a:spcAft>
                <a:buFontTx/>
                <a:buChar char="-"/>
                <a:defRPr/>
              </a:pPr>
              <a:r>
                <a:rPr lang="fi-FI" sz="1000" dirty="0" smtClean="0">
                  <a:solidFill>
                    <a:schemeClr val="tx1"/>
                  </a:solidFill>
                </a:rPr>
                <a:t> New: Energy </a:t>
              </a:r>
              <a:r>
                <a:rPr lang="fi-FI" sz="1000" dirty="0" err="1" smtClean="0">
                  <a:solidFill>
                    <a:schemeClr val="tx1"/>
                  </a:solidFill>
                </a:rPr>
                <a:t>efficiency</a:t>
              </a:r>
              <a:r>
                <a:rPr lang="fi-FI" sz="1000" dirty="0" smtClean="0">
                  <a:solidFill>
                    <a:schemeClr val="tx1"/>
                  </a:solidFill>
                </a:rPr>
                <a:t> (EED)</a:t>
              </a:r>
              <a:endParaRPr lang="fi-FI" sz="1000" dirty="0">
                <a:solidFill>
                  <a:schemeClr val="tx1"/>
                </a:solidFill>
              </a:endParaRPr>
            </a:p>
          </p:txBody>
        </p:sp>
      </p:grpSp>
      <p:sp>
        <p:nvSpPr>
          <p:cNvPr id="38" name="Suorakulmio 37"/>
          <p:cNvSpPr/>
          <p:nvPr/>
        </p:nvSpPr>
        <p:spPr>
          <a:xfrm>
            <a:off x="6156176" y="4437112"/>
            <a:ext cx="2713892" cy="214312"/>
          </a:xfrm>
          <a:prstGeom prst="rect">
            <a:avLst/>
          </a:prstGeom>
          <a:ln>
            <a:noFill/>
          </a:ln>
        </p:spPr>
        <p:style>
          <a:lnRef idx="2">
            <a:schemeClr val="accent6"/>
          </a:lnRef>
          <a:fillRef idx="1">
            <a:schemeClr val="lt1"/>
          </a:fillRef>
          <a:effectRef idx="0">
            <a:schemeClr val="accent6"/>
          </a:effectRef>
          <a:fontRef idx="minor">
            <a:schemeClr val="dk1"/>
          </a:fontRef>
        </p:style>
        <p:txBody>
          <a:bodyPr anchor="ctr">
            <a:normAutofit fontScale="55000" lnSpcReduction="20000"/>
          </a:bodyPr>
          <a:lstStyle/>
          <a:p>
            <a:pPr fontAlgn="auto">
              <a:spcBef>
                <a:spcPts val="0"/>
              </a:spcBef>
              <a:spcAft>
                <a:spcPts val="0"/>
              </a:spcAft>
              <a:defRPr/>
            </a:pPr>
            <a:r>
              <a:rPr lang="fi-FI" sz="1400" dirty="0" smtClean="0"/>
              <a:t>IEA, </a:t>
            </a:r>
            <a:r>
              <a:rPr lang="fi-FI" sz="1400" dirty="0" err="1" smtClean="0"/>
              <a:t>European</a:t>
            </a:r>
            <a:r>
              <a:rPr lang="fi-FI" sz="1400" dirty="0" smtClean="0"/>
              <a:t> </a:t>
            </a:r>
            <a:r>
              <a:rPr lang="fi-FI" sz="1400" dirty="0" err="1" smtClean="0"/>
              <a:t>Commision</a:t>
            </a:r>
            <a:r>
              <a:rPr lang="fi-FI" sz="1400" dirty="0" smtClean="0"/>
              <a:t> /DG Energy, UN, FAO etc.</a:t>
            </a:r>
            <a:endParaRPr lang="fi-FI" sz="1400" dirty="0"/>
          </a:p>
        </p:txBody>
      </p:sp>
      <p:sp>
        <p:nvSpPr>
          <p:cNvPr id="44" name="Suorakulmio 43"/>
          <p:cNvSpPr/>
          <p:nvPr/>
        </p:nvSpPr>
        <p:spPr>
          <a:xfrm>
            <a:off x="3563888" y="548680"/>
            <a:ext cx="2224267" cy="5904656"/>
          </a:xfrm>
          <a:prstGeom prst="rect">
            <a:avLst/>
          </a:prstGeom>
          <a:solidFill>
            <a:schemeClr val="accent3">
              <a:lumMod val="40000"/>
              <a:lumOff val="60000"/>
            </a:schemeClr>
          </a:solidFill>
        </p:spPr>
        <p:style>
          <a:lnRef idx="0">
            <a:schemeClr val="accent3"/>
          </a:lnRef>
          <a:fillRef idx="3">
            <a:schemeClr val="accent3"/>
          </a:fillRef>
          <a:effectRef idx="3">
            <a:schemeClr val="accent3"/>
          </a:effectRef>
          <a:fontRef idx="minor">
            <a:schemeClr val="lt1"/>
          </a:fontRef>
        </p:style>
        <p:txBody>
          <a:bodyPr>
            <a:normAutofit/>
          </a:bodyPr>
          <a:lstStyle/>
          <a:p>
            <a:pPr fontAlgn="auto">
              <a:spcBef>
                <a:spcPts val="0"/>
              </a:spcBef>
              <a:spcAft>
                <a:spcPts val="0"/>
              </a:spcAft>
              <a:defRPr/>
            </a:pPr>
            <a:endParaRPr lang="fi-FI" sz="1400" dirty="0"/>
          </a:p>
        </p:txBody>
      </p:sp>
      <p:sp>
        <p:nvSpPr>
          <p:cNvPr id="45" name="Suorakulmio 44"/>
          <p:cNvSpPr/>
          <p:nvPr/>
        </p:nvSpPr>
        <p:spPr>
          <a:xfrm>
            <a:off x="3635896" y="692696"/>
            <a:ext cx="2088232" cy="2088232"/>
          </a:xfrm>
          <a:prstGeom prst="rect">
            <a:avLst/>
          </a:prstGeom>
        </p:spPr>
        <p:style>
          <a:lnRef idx="0">
            <a:schemeClr val="accent1"/>
          </a:lnRef>
          <a:fillRef idx="3">
            <a:schemeClr val="accent1"/>
          </a:fillRef>
          <a:effectRef idx="3">
            <a:schemeClr val="accent1"/>
          </a:effectRef>
          <a:fontRef idx="minor">
            <a:schemeClr val="lt1"/>
          </a:fontRef>
        </p:style>
        <p:txBody>
          <a:bodyPr anchor="ctr">
            <a:normAutofit fontScale="77500" lnSpcReduction="20000"/>
          </a:bodyPr>
          <a:lstStyle/>
          <a:p>
            <a:pPr fontAlgn="auto">
              <a:spcBef>
                <a:spcPts val="0"/>
              </a:spcBef>
              <a:spcAft>
                <a:spcPts val="0"/>
              </a:spcAft>
              <a:defRPr/>
            </a:pPr>
            <a:endParaRPr lang="fi-FI" dirty="0" smtClean="0"/>
          </a:p>
          <a:p>
            <a:pPr fontAlgn="auto">
              <a:spcBef>
                <a:spcPts val="0"/>
              </a:spcBef>
              <a:spcAft>
                <a:spcPts val="0"/>
              </a:spcAft>
              <a:defRPr/>
            </a:pPr>
            <a:r>
              <a:rPr lang="fi-FI" dirty="0" smtClean="0"/>
              <a:t>Energy </a:t>
            </a:r>
            <a:r>
              <a:rPr lang="fi-FI" dirty="0" err="1" smtClean="0"/>
              <a:t>flows</a:t>
            </a:r>
            <a:r>
              <a:rPr lang="fi-FI" dirty="0" smtClean="0"/>
              <a:t>:</a:t>
            </a:r>
          </a:p>
          <a:p>
            <a:pPr fontAlgn="auto">
              <a:spcBef>
                <a:spcPts val="0"/>
              </a:spcBef>
              <a:spcAft>
                <a:spcPts val="0"/>
              </a:spcAft>
              <a:defRPr/>
            </a:pPr>
            <a:r>
              <a:rPr lang="fi-FI" dirty="0" smtClean="0"/>
              <a:t>*</a:t>
            </a:r>
            <a:r>
              <a:rPr lang="fi-FI" dirty="0" err="1" smtClean="0"/>
              <a:t>Indigenous</a:t>
            </a:r>
            <a:r>
              <a:rPr lang="fi-FI" dirty="0" smtClean="0"/>
              <a:t> </a:t>
            </a:r>
            <a:r>
              <a:rPr lang="fi-FI" dirty="0" err="1" smtClean="0"/>
              <a:t>production</a:t>
            </a:r>
            <a:r>
              <a:rPr lang="fi-FI" dirty="0" smtClean="0"/>
              <a:t/>
            </a:r>
            <a:br>
              <a:rPr lang="fi-FI" dirty="0" smtClean="0"/>
            </a:br>
            <a:r>
              <a:rPr lang="fi-FI" dirty="0" smtClean="0"/>
              <a:t>*</a:t>
            </a:r>
            <a:r>
              <a:rPr lang="fi-FI" dirty="0" err="1" smtClean="0"/>
              <a:t>Imports</a:t>
            </a:r>
            <a:r>
              <a:rPr lang="fi-FI" dirty="0" smtClean="0"/>
              <a:t> </a:t>
            </a:r>
            <a:br>
              <a:rPr lang="fi-FI" dirty="0" smtClean="0"/>
            </a:br>
            <a:r>
              <a:rPr lang="fi-FI" dirty="0" smtClean="0"/>
              <a:t>*</a:t>
            </a:r>
            <a:r>
              <a:rPr lang="fi-FI" dirty="0" err="1" smtClean="0"/>
              <a:t>Exports</a:t>
            </a:r>
            <a:r>
              <a:rPr lang="fi-FI" dirty="0" smtClean="0"/>
              <a:t> </a:t>
            </a:r>
          </a:p>
          <a:p>
            <a:pPr fontAlgn="auto">
              <a:spcBef>
                <a:spcPts val="0"/>
              </a:spcBef>
              <a:spcAft>
                <a:spcPts val="0"/>
              </a:spcAft>
              <a:defRPr/>
            </a:pPr>
            <a:r>
              <a:rPr lang="fi-FI" dirty="0" smtClean="0"/>
              <a:t>*</a:t>
            </a:r>
            <a:r>
              <a:rPr lang="fi-FI" dirty="0" err="1" smtClean="0"/>
              <a:t>Stocks</a:t>
            </a:r>
            <a:r>
              <a:rPr lang="fi-FI" dirty="0" smtClean="0"/>
              <a:t/>
            </a:r>
            <a:br>
              <a:rPr lang="fi-FI" dirty="0" smtClean="0"/>
            </a:br>
            <a:r>
              <a:rPr lang="fi-FI" dirty="0" smtClean="0"/>
              <a:t>*</a:t>
            </a:r>
            <a:r>
              <a:rPr lang="fi-FI" dirty="0" err="1" smtClean="0"/>
              <a:t>Transformation</a:t>
            </a:r>
            <a:endParaRPr lang="fi-FI" dirty="0" smtClean="0"/>
          </a:p>
          <a:p>
            <a:pPr fontAlgn="auto">
              <a:spcBef>
                <a:spcPts val="0"/>
              </a:spcBef>
              <a:spcAft>
                <a:spcPts val="0"/>
              </a:spcAft>
              <a:defRPr/>
            </a:pPr>
            <a:r>
              <a:rPr lang="fi-FI" dirty="0" smtClean="0"/>
              <a:t>*Transmission, </a:t>
            </a:r>
            <a:r>
              <a:rPr lang="fi-FI" dirty="0" err="1" smtClean="0"/>
              <a:t>distribut</a:t>
            </a:r>
            <a:r>
              <a:rPr lang="fi-FI" dirty="0" smtClean="0"/>
              <a:t>.</a:t>
            </a:r>
          </a:p>
          <a:p>
            <a:pPr fontAlgn="auto">
              <a:spcBef>
                <a:spcPts val="0"/>
              </a:spcBef>
              <a:spcAft>
                <a:spcPts val="0"/>
              </a:spcAft>
              <a:defRPr/>
            </a:pPr>
            <a:r>
              <a:rPr lang="fi-FI" dirty="0" smtClean="0"/>
              <a:t>*</a:t>
            </a:r>
            <a:r>
              <a:rPr lang="fi-FI" dirty="0" err="1" smtClean="0"/>
              <a:t>Consumption</a:t>
            </a:r>
            <a:r>
              <a:rPr lang="fi-FI" dirty="0" smtClean="0"/>
              <a:t> </a:t>
            </a:r>
            <a:r>
              <a:rPr lang="fi-FI" dirty="0" err="1" smtClean="0"/>
              <a:t>by</a:t>
            </a:r>
            <a:r>
              <a:rPr lang="fi-FI" dirty="0" smtClean="0"/>
              <a:t> </a:t>
            </a:r>
            <a:r>
              <a:rPr lang="fi-FI" dirty="0" err="1" smtClean="0"/>
              <a:t>end</a:t>
            </a:r>
            <a:r>
              <a:rPr lang="fi-FI" dirty="0" smtClean="0"/>
              <a:t> </a:t>
            </a:r>
            <a:r>
              <a:rPr lang="fi-FI" dirty="0" err="1" smtClean="0"/>
              <a:t>use</a:t>
            </a:r>
            <a:r>
              <a:rPr lang="fi-FI" dirty="0" smtClean="0"/>
              <a:t> </a:t>
            </a:r>
            <a:r>
              <a:rPr lang="fi-FI" dirty="0" err="1" smtClean="0"/>
              <a:t>sectors</a:t>
            </a:r>
            <a:r>
              <a:rPr lang="fi-FI" dirty="0" smtClean="0"/>
              <a:t/>
            </a:r>
            <a:br>
              <a:rPr lang="fi-FI" dirty="0" smtClean="0"/>
            </a:br>
            <a:r>
              <a:rPr lang="fi-FI" dirty="0" smtClean="0"/>
              <a:t>*</a:t>
            </a:r>
            <a:r>
              <a:rPr lang="fi-FI" dirty="0" err="1" smtClean="0"/>
              <a:t>Non-energy</a:t>
            </a:r>
            <a:r>
              <a:rPr lang="fi-FI" dirty="0" smtClean="0"/>
              <a:t> </a:t>
            </a:r>
            <a:r>
              <a:rPr lang="fi-FI" dirty="0" err="1" smtClean="0"/>
              <a:t>use</a:t>
            </a:r>
            <a:r>
              <a:rPr lang="fi-FI" dirty="0" smtClean="0"/>
              <a:t> </a:t>
            </a:r>
          </a:p>
          <a:p>
            <a:pPr fontAlgn="auto">
              <a:spcBef>
                <a:spcPts val="0"/>
              </a:spcBef>
              <a:spcAft>
                <a:spcPts val="0"/>
              </a:spcAft>
              <a:defRPr/>
            </a:pPr>
            <a:endParaRPr lang="fi-FI" dirty="0"/>
          </a:p>
          <a:p>
            <a:pPr fontAlgn="auto">
              <a:spcBef>
                <a:spcPts val="0"/>
              </a:spcBef>
              <a:spcAft>
                <a:spcPts val="0"/>
              </a:spcAft>
              <a:defRPr/>
            </a:pPr>
            <a:endParaRPr lang="fi-FI" sz="1400" dirty="0"/>
          </a:p>
        </p:txBody>
      </p:sp>
      <p:sp>
        <p:nvSpPr>
          <p:cNvPr id="46" name="Suorakulmio 45"/>
          <p:cNvSpPr/>
          <p:nvPr/>
        </p:nvSpPr>
        <p:spPr>
          <a:xfrm>
            <a:off x="3923928" y="4797152"/>
            <a:ext cx="1571636" cy="1519578"/>
          </a:xfrm>
          <a:prstGeom prst="rect">
            <a:avLst/>
          </a:prstGeom>
        </p:spPr>
        <p:style>
          <a:lnRef idx="0">
            <a:schemeClr val="accent4"/>
          </a:lnRef>
          <a:fillRef idx="3">
            <a:schemeClr val="accent4"/>
          </a:fillRef>
          <a:effectRef idx="3">
            <a:schemeClr val="accent4"/>
          </a:effectRef>
          <a:fontRef idx="minor">
            <a:schemeClr val="lt1"/>
          </a:fontRef>
        </p:style>
        <p:txBody>
          <a:bodyPr anchor="ctr">
            <a:normAutofit fontScale="92500" lnSpcReduction="20000"/>
          </a:bodyPr>
          <a:lstStyle/>
          <a:p>
            <a:pPr fontAlgn="auto">
              <a:spcBef>
                <a:spcPts val="0"/>
              </a:spcBef>
              <a:spcAft>
                <a:spcPts val="0"/>
              </a:spcAft>
              <a:defRPr/>
            </a:pPr>
            <a:r>
              <a:rPr lang="fi-FI" sz="1500" dirty="0" smtClean="0"/>
              <a:t>Energy </a:t>
            </a:r>
            <a:r>
              <a:rPr lang="fi-FI" sz="1500" dirty="0" err="1" smtClean="0"/>
              <a:t>Prices</a:t>
            </a:r>
            <a:r>
              <a:rPr lang="fi-FI" sz="1500" dirty="0" smtClean="0"/>
              <a:t> and </a:t>
            </a:r>
            <a:r>
              <a:rPr lang="fi-FI" sz="1500" dirty="0" err="1" smtClean="0"/>
              <a:t>Taxes</a:t>
            </a:r>
            <a:endParaRPr lang="fi-FI" sz="1500" dirty="0"/>
          </a:p>
          <a:p>
            <a:pPr fontAlgn="auto">
              <a:spcBef>
                <a:spcPts val="0"/>
              </a:spcBef>
              <a:spcAft>
                <a:spcPts val="0"/>
              </a:spcAft>
              <a:defRPr/>
            </a:pPr>
            <a:endParaRPr lang="fi-FI" sz="1400" dirty="0"/>
          </a:p>
          <a:p>
            <a:pPr fontAlgn="auto">
              <a:spcBef>
                <a:spcPts val="0"/>
              </a:spcBef>
              <a:spcAft>
                <a:spcPts val="0"/>
              </a:spcAft>
              <a:defRPr/>
            </a:pPr>
            <a:r>
              <a:rPr lang="fi-FI" sz="1400" dirty="0" err="1" smtClean="0"/>
              <a:t>Electricity</a:t>
            </a:r>
            <a:r>
              <a:rPr lang="fi-FI" sz="1400" dirty="0" smtClean="0"/>
              <a:t> and </a:t>
            </a:r>
            <a:r>
              <a:rPr lang="fi-FI" sz="1400" dirty="0" err="1" smtClean="0"/>
              <a:t>fuel</a:t>
            </a:r>
            <a:r>
              <a:rPr lang="fi-FI" sz="1400" dirty="0" smtClean="0"/>
              <a:t> </a:t>
            </a:r>
            <a:r>
              <a:rPr lang="fi-FI" sz="1400" dirty="0" err="1" smtClean="0"/>
              <a:t>stock</a:t>
            </a:r>
            <a:r>
              <a:rPr lang="fi-FI" sz="1400" dirty="0" smtClean="0"/>
              <a:t> </a:t>
            </a:r>
            <a:r>
              <a:rPr lang="fi-FI" sz="1400" dirty="0" err="1" smtClean="0"/>
              <a:t>prices</a:t>
            </a:r>
            <a:r>
              <a:rPr lang="fi-FI" sz="1400" dirty="0" smtClean="0"/>
              <a:t>, </a:t>
            </a:r>
            <a:r>
              <a:rPr lang="fi-FI" sz="1400" dirty="0" err="1" smtClean="0"/>
              <a:t>consumer</a:t>
            </a:r>
            <a:r>
              <a:rPr lang="fi-FI" sz="1400" dirty="0" smtClean="0"/>
              <a:t> </a:t>
            </a:r>
            <a:r>
              <a:rPr lang="fi-FI" sz="1400" dirty="0" err="1" smtClean="0"/>
              <a:t>price</a:t>
            </a:r>
            <a:r>
              <a:rPr lang="fi-FI" sz="1400" dirty="0" smtClean="0"/>
              <a:t>, import </a:t>
            </a:r>
            <a:r>
              <a:rPr lang="fi-FI" sz="1400" dirty="0" err="1" smtClean="0"/>
              <a:t>prices</a:t>
            </a:r>
            <a:r>
              <a:rPr lang="fi-FI" sz="1400" dirty="0" smtClean="0"/>
              <a:t>, </a:t>
            </a:r>
            <a:r>
              <a:rPr lang="fi-FI" sz="1400" dirty="0" err="1" smtClean="0"/>
              <a:t>energy</a:t>
            </a:r>
            <a:r>
              <a:rPr lang="fi-FI" sz="1400" dirty="0" smtClean="0"/>
              <a:t> </a:t>
            </a:r>
            <a:r>
              <a:rPr lang="fi-FI" sz="1400" dirty="0" err="1" smtClean="0"/>
              <a:t>taxes</a:t>
            </a:r>
            <a:r>
              <a:rPr lang="fi-FI" sz="1400" dirty="0" smtClean="0"/>
              <a:t> etc.</a:t>
            </a:r>
            <a:endParaRPr lang="fi-FI" sz="1400" dirty="0"/>
          </a:p>
        </p:txBody>
      </p:sp>
      <p:sp>
        <p:nvSpPr>
          <p:cNvPr id="47" name="Suorakulmio 46"/>
          <p:cNvSpPr/>
          <p:nvPr/>
        </p:nvSpPr>
        <p:spPr>
          <a:xfrm>
            <a:off x="3635896" y="2852936"/>
            <a:ext cx="2088232" cy="792088"/>
          </a:xfrm>
          <a:prstGeom prst="rect">
            <a:avLst/>
          </a:prstGeom>
          <a:solidFill>
            <a:schemeClr val="accent1"/>
          </a:solidFill>
        </p:spPr>
        <p:style>
          <a:lnRef idx="0">
            <a:schemeClr val="accent2"/>
          </a:lnRef>
          <a:fillRef idx="3">
            <a:schemeClr val="accent2"/>
          </a:fillRef>
          <a:effectRef idx="3">
            <a:schemeClr val="accent2"/>
          </a:effectRef>
          <a:fontRef idx="minor">
            <a:schemeClr val="lt1"/>
          </a:fontRef>
        </p:style>
        <p:txBody>
          <a:bodyPr anchor="ctr">
            <a:normAutofit fontScale="92500" lnSpcReduction="20000"/>
          </a:bodyPr>
          <a:lstStyle/>
          <a:p>
            <a:pPr fontAlgn="auto">
              <a:spcBef>
                <a:spcPts val="0"/>
              </a:spcBef>
              <a:spcAft>
                <a:spcPts val="0"/>
              </a:spcAft>
              <a:defRPr/>
            </a:pPr>
            <a:r>
              <a:rPr lang="fi-FI" sz="1500" dirty="0" smtClean="0"/>
              <a:t>Energy </a:t>
            </a:r>
            <a:r>
              <a:rPr lang="fi-FI" sz="1500" dirty="0" err="1" smtClean="0"/>
              <a:t>products</a:t>
            </a:r>
            <a:r>
              <a:rPr lang="fi-FI" sz="1500" dirty="0" smtClean="0"/>
              <a:t>:</a:t>
            </a:r>
            <a:endParaRPr lang="fi-FI" sz="1500" dirty="0"/>
          </a:p>
          <a:p>
            <a:pPr fontAlgn="auto">
              <a:spcBef>
                <a:spcPts val="0"/>
              </a:spcBef>
              <a:spcAft>
                <a:spcPts val="0"/>
              </a:spcAft>
              <a:defRPr/>
            </a:pPr>
            <a:r>
              <a:rPr lang="fi-FI" sz="1400" dirty="0" smtClean="0"/>
              <a:t>* </a:t>
            </a:r>
            <a:r>
              <a:rPr lang="fi-FI" sz="1400" dirty="0" err="1" smtClean="0"/>
              <a:t>Oil</a:t>
            </a:r>
            <a:r>
              <a:rPr lang="fi-FI" sz="1400" dirty="0" smtClean="0"/>
              <a:t>, </a:t>
            </a:r>
            <a:r>
              <a:rPr lang="fi-FI" sz="1400" dirty="0" err="1" smtClean="0"/>
              <a:t>Coal</a:t>
            </a:r>
            <a:r>
              <a:rPr lang="fi-FI" sz="1400" dirty="0" smtClean="0"/>
              <a:t>, </a:t>
            </a:r>
            <a:r>
              <a:rPr lang="fi-FI" sz="1400" dirty="0" err="1" smtClean="0"/>
              <a:t>Natural</a:t>
            </a:r>
            <a:r>
              <a:rPr lang="fi-FI" sz="1400" dirty="0" smtClean="0"/>
              <a:t> </a:t>
            </a:r>
            <a:r>
              <a:rPr lang="fi-FI" sz="1400" dirty="0" err="1" smtClean="0"/>
              <a:t>gas</a:t>
            </a:r>
            <a:r>
              <a:rPr lang="fi-FI" sz="1400" dirty="0" smtClean="0"/>
              <a:t>, </a:t>
            </a:r>
            <a:r>
              <a:rPr lang="fi-FI" sz="1400" dirty="0" err="1" smtClean="0"/>
              <a:t>Biomass</a:t>
            </a:r>
            <a:r>
              <a:rPr lang="fi-FI" sz="1400" dirty="0" smtClean="0"/>
              <a:t>, </a:t>
            </a:r>
            <a:r>
              <a:rPr lang="fi-FI" sz="1400" dirty="0" err="1" smtClean="0"/>
              <a:t>Electricity</a:t>
            </a:r>
            <a:r>
              <a:rPr lang="fi-FI" sz="1400" dirty="0" smtClean="0"/>
              <a:t> &amp; </a:t>
            </a:r>
            <a:r>
              <a:rPr lang="fi-FI" sz="1400" dirty="0" err="1" smtClean="0"/>
              <a:t>Heat</a:t>
            </a:r>
            <a:r>
              <a:rPr lang="fi-FI" sz="1400" dirty="0" smtClean="0"/>
              <a:t> etc.</a:t>
            </a:r>
            <a:endParaRPr lang="fi-FI" sz="1400" dirty="0"/>
          </a:p>
        </p:txBody>
      </p:sp>
      <p:sp>
        <p:nvSpPr>
          <p:cNvPr id="53" name="Suorakulmio 52"/>
          <p:cNvSpPr/>
          <p:nvPr/>
        </p:nvSpPr>
        <p:spPr>
          <a:xfrm>
            <a:off x="6156176" y="5085184"/>
            <a:ext cx="2713892" cy="214313"/>
          </a:xfrm>
          <a:prstGeom prst="rect">
            <a:avLst/>
          </a:prstGeom>
          <a:ln>
            <a:noFill/>
          </a:ln>
        </p:spPr>
        <p:style>
          <a:lnRef idx="2">
            <a:schemeClr val="accent6"/>
          </a:lnRef>
          <a:fillRef idx="1">
            <a:schemeClr val="lt1"/>
          </a:fillRef>
          <a:effectRef idx="0">
            <a:schemeClr val="accent6"/>
          </a:effectRef>
          <a:fontRef idx="minor">
            <a:schemeClr val="dk1"/>
          </a:fontRef>
        </p:style>
        <p:txBody>
          <a:bodyPr anchor="ctr">
            <a:normAutofit fontScale="55000" lnSpcReduction="20000"/>
          </a:bodyPr>
          <a:lstStyle/>
          <a:p>
            <a:pPr fontAlgn="auto">
              <a:spcBef>
                <a:spcPts val="0"/>
              </a:spcBef>
              <a:spcAft>
                <a:spcPts val="0"/>
              </a:spcAft>
              <a:defRPr/>
            </a:pPr>
            <a:r>
              <a:rPr lang="fi-FI" sz="1400" dirty="0" err="1" smtClean="0"/>
              <a:t>Eg</a:t>
            </a:r>
            <a:r>
              <a:rPr lang="fi-FI" sz="1400" dirty="0" smtClean="0"/>
              <a:t>. </a:t>
            </a:r>
            <a:r>
              <a:rPr lang="fi-FI" sz="1400" dirty="0" err="1" smtClean="0"/>
              <a:t>energy</a:t>
            </a:r>
            <a:r>
              <a:rPr lang="fi-FI" sz="1400" dirty="0" smtClean="0"/>
              <a:t> </a:t>
            </a:r>
            <a:r>
              <a:rPr lang="fi-FI" sz="1400" dirty="0" err="1" smtClean="0"/>
              <a:t>consumption</a:t>
            </a:r>
            <a:r>
              <a:rPr lang="fi-FI" sz="1400" dirty="0" smtClean="0"/>
              <a:t> </a:t>
            </a:r>
            <a:r>
              <a:rPr lang="fi-FI" sz="1400" dirty="0" err="1" smtClean="0"/>
              <a:t>by</a:t>
            </a:r>
            <a:r>
              <a:rPr lang="fi-FI" sz="1400" dirty="0" smtClean="0"/>
              <a:t> </a:t>
            </a:r>
            <a:r>
              <a:rPr lang="fi-FI" sz="1400" dirty="0" err="1" smtClean="0"/>
              <a:t>sectors</a:t>
            </a:r>
            <a:r>
              <a:rPr lang="fi-FI" sz="1400" dirty="0" smtClean="0"/>
              <a:t> (</a:t>
            </a:r>
            <a:r>
              <a:rPr lang="fi-FI" sz="1400" dirty="0" err="1" smtClean="0"/>
              <a:t>non-point</a:t>
            </a:r>
            <a:r>
              <a:rPr lang="fi-FI" sz="1400" dirty="0" smtClean="0"/>
              <a:t> </a:t>
            </a:r>
            <a:r>
              <a:rPr lang="fi-FI" sz="1400" dirty="0" err="1" smtClean="0"/>
              <a:t>sources</a:t>
            </a:r>
            <a:r>
              <a:rPr lang="fi-FI" sz="1400" dirty="0" smtClean="0"/>
              <a:t>)</a:t>
            </a:r>
            <a:endParaRPr lang="fi-FI" sz="1400" dirty="0"/>
          </a:p>
        </p:txBody>
      </p:sp>
      <p:cxnSp>
        <p:nvCxnSpPr>
          <p:cNvPr id="55" name="Suora yhdysviiva 54"/>
          <p:cNvCxnSpPr/>
          <p:nvPr/>
        </p:nvCxnSpPr>
        <p:spPr>
          <a:xfrm>
            <a:off x="3275856" y="1700808"/>
            <a:ext cx="142142"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uora yhdysviiva 56"/>
          <p:cNvCxnSpPr/>
          <p:nvPr/>
        </p:nvCxnSpPr>
        <p:spPr>
          <a:xfrm>
            <a:off x="3419872" y="1700808"/>
            <a:ext cx="0" cy="4824536"/>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uora yhdysviiva 58"/>
          <p:cNvCxnSpPr/>
          <p:nvPr/>
        </p:nvCxnSpPr>
        <p:spPr>
          <a:xfrm>
            <a:off x="3275856" y="6525344"/>
            <a:ext cx="14214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uora nuoliyhdysviiva 60"/>
          <p:cNvCxnSpPr/>
          <p:nvPr/>
        </p:nvCxnSpPr>
        <p:spPr>
          <a:xfrm>
            <a:off x="3419872" y="3501008"/>
            <a:ext cx="151271" cy="10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3" name="Suora yhdysviiva 62"/>
          <p:cNvCxnSpPr/>
          <p:nvPr/>
        </p:nvCxnSpPr>
        <p:spPr>
          <a:xfrm>
            <a:off x="5796136" y="3501008"/>
            <a:ext cx="6993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uora yhdysviiva 64"/>
          <p:cNvCxnSpPr/>
          <p:nvPr/>
        </p:nvCxnSpPr>
        <p:spPr>
          <a:xfrm flipH="1">
            <a:off x="5868144" y="836713"/>
            <a:ext cx="1465" cy="5472609"/>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uora nuoliyhdysviiva 68"/>
          <p:cNvCxnSpPr/>
          <p:nvPr/>
        </p:nvCxnSpPr>
        <p:spPr>
          <a:xfrm>
            <a:off x="5868144" y="2852936"/>
            <a:ext cx="132607" cy="61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1" name="Suora nuoliyhdysviiva 70"/>
          <p:cNvCxnSpPr/>
          <p:nvPr/>
        </p:nvCxnSpPr>
        <p:spPr>
          <a:xfrm flipV="1">
            <a:off x="5868144" y="4430713"/>
            <a:ext cx="132607" cy="63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3" name="Suora nuoliyhdysviiva 72"/>
          <p:cNvCxnSpPr/>
          <p:nvPr/>
        </p:nvCxnSpPr>
        <p:spPr>
          <a:xfrm>
            <a:off x="5868144" y="5085184"/>
            <a:ext cx="14193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5" name="Suora nuoliyhdysviiva 74"/>
          <p:cNvCxnSpPr/>
          <p:nvPr/>
        </p:nvCxnSpPr>
        <p:spPr>
          <a:xfrm>
            <a:off x="5868144" y="5589240"/>
            <a:ext cx="141938"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7" name="Suora nuoliyhdysviiva 76"/>
          <p:cNvCxnSpPr/>
          <p:nvPr/>
        </p:nvCxnSpPr>
        <p:spPr>
          <a:xfrm>
            <a:off x="5868144" y="6309320"/>
            <a:ext cx="14401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9" name="Suora nuoliyhdysviiva 78"/>
          <p:cNvCxnSpPr/>
          <p:nvPr/>
        </p:nvCxnSpPr>
        <p:spPr>
          <a:xfrm>
            <a:off x="5868144" y="836712"/>
            <a:ext cx="14401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5" name="Suora yhdysviiva 84"/>
          <p:cNvCxnSpPr/>
          <p:nvPr/>
        </p:nvCxnSpPr>
        <p:spPr>
          <a:xfrm>
            <a:off x="3143251" y="4714875"/>
            <a:ext cx="14214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uora yhdysviiva 86"/>
          <p:cNvCxnSpPr/>
          <p:nvPr/>
        </p:nvCxnSpPr>
        <p:spPr>
          <a:xfrm>
            <a:off x="3275856" y="5373216"/>
            <a:ext cx="14214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uora yhdysviiva 88"/>
          <p:cNvCxnSpPr/>
          <p:nvPr/>
        </p:nvCxnSpPr>
        <p:spPr>
          <a:xfrm>
            <a:off x="3275856" y="2852936"/>
            <a:ext cx="142142" cy="1588"/>
          </a:xfrm>
          <a:prstGeom prst="line">
            <a:avLst/>
          </a:prstGeom>
        </p:spPr>
        <p:style>
          <a:lnRef idx="1">
            <a:schemeClr val="accent1"/>
          </a:lnRef>
          <a:fillRef idx="0">
            <a:schemeClr val="accent1"/>
          </a:fillRef>
          <a:effectRef idx="0">
            <a:schemeClr val="accent1"/>
          </a:effectRef>
          <a:fontRef idx="minor">
            <a:schemeClr val="tx1"/>
          </a:fontRef>
        </p:style>
      </p:cxnSp>
      <p:sp>
        <p:nvSpPr>
          <p:cNvPr id="54" name="Päivämäärän paikkamerkki 53"/>
          <p:cNvSpPr>
            <a:spLocks noGrp="1"/>
          </p:cNvSpPr>
          <p:nvPr>
            <p:ph type="dt" sz="half" idx="10"/>
          </p:nvPr>
        </p:nvSpPr>
        <p:spPr/>
        <p:txBody>
          <a:bodyPr/>
          <a:lstStyle/>
          <a:p>
            <a:r>
              <a:rPr lang="fi-FI" smtClean="0"/>
              <a:t>25.10.2012</a:t>
            </a:r>
            <a:endParaRPr lang="fi-FI"/>
          </a:p>
        </p:txBody>
      </p:sp>
      <p:sp>
        <p:nvSpPr>
          <p:cNvPr id="56" name="Dian numeron paikkamerkki 55"/>
          <p:cNvSpPr>
            <a:spLocks noGrp="1"/>
          </p:cNvSpPr>
          <p:nvPr>
            <p:ph type="sldNum" sz="quarter" idx="11"/>
          </p:nvPr>
        </p:nvSpPr>
        <p:spPr/>
        <p:txBody>
          <a:bodyPr/>
          <a:lstStyle/>
          <a:p>
            <a:fld id="{39A4A4DE-1BDA-48ED-94CF-E787BB2C67C0}" type="slidenum">
              <a:rPr lang="fi-FI" smtClean="0"/>
              <a:pPr/>
              <a:t>5</a:t>
            </a:fld>
            <a:endParaRPr lang="fi-FI"/>
          </a:p>
        </p:txBody>
      </p:sp>
      <p:sp>
        <p:nvSpPr>
          <p:cNvPr id="58" name="Alatunnisteen paikkamerkki 57"/>
          <p:cNvSpPr>
            <a:spLocks noGrp="1"/>
          </p:cNvSpPr>
          <p:nvPr>
            <p:ph type="ftr" sz="quarter" idx="12"/>
          </p:nvPr>
        </p:nvSpPr>
        <p:spPr/>
        <p:txBody>
          <a:bodyPr/>
          <a:lstStyle/>
          <a:p>
            <a:r>
              <a:rPr lang="fi-FI" smtClean="0"/>
              <a:t>Leena Timonen</a:t>
            </a:r>
            <a:endParaRPr lang="fi-FI"/>
          </a:p>
        </p:txBody>
      </p:sp>
      <p:sp>
        <p:nvSpPr>
          <p:cNvPr id="60" name="Suorakulmio 59"/>
          <p:cNvSpPr/>
          <p:nvPr/>
        </p:nvSpPr>
        <p:spPr>
          <a:xfrm>
            <a:off x="323528" y="2276872"/>
            <a:ext cx="2952328" cy="1141868"/>
          </a:xfrm>
          <a:prstGeom prst="rect">
            <a:avLst/>
          </a:prstGeom>
          <a:solidFill>
            <a:schemeClr val="accent5">
              <a:lumMod val="60000"/>
              <a:lumOff val="40000"/>
            </a:schemeClr>
          </a:solidFill>
        </p:spPr>
        <p:style>
          <a:lnRef idx="0">
            <a:schemeClr val="accent5"/>
          </a:lnRef>
          <a:fillRef idx="3">
            <a:schemeClr val="accent5"/>
          </a:fillRef>
          <a:effectRef idx="3">
            <a:schemeClr val="accent5"/>
          </a:effectRef>
          <a:fontRef idx="minor">
            <a:schemeClr val="lt1"/>
          </a:fontRef>
        </p:style>
        <p:txBody>
          <a:bodyPr>
            <a:normAutofit/>
          </a:bodyPr>
          <a:lstStyle/>
          <a:p>
            <a:pPr fontAlgn="auto">
              <a:spcBef>
                <a:spcPts val="0"/>
              </a:spcBef>
              <a:spcAft>
                <a:spcPts val="0"/>
              </a:spcAft>
              <a:defRPr/>
            </a:pPr>
            <a:r>
              <a:rPr lang="fi-FI" sz="1400" dirty="0" err="1" smtClean="0">
                <a:solidFill>
                  <a:schemeClr val="tx1"/>
                </a:solidFill>
              </a:rPr>
              <a:t>Other</a:t>
            </a:r>
            <a:r>
              <a:rPr lang="fi-FI" sz="1400" dirty="0" smtClean="0">
                <a:solidFill>
                  <a:schemeClr val="tx1"/>
                </a:solidFill>
              </a:rPr>
              <a:t> </a:t>
            </a:r>
            <a:r>
              <a:rPr lang="fi-FI" sz="1400" dirty="0" err="1" smtClean="0">
                <a:solidFill>
                  <a:schemeClr val="tx1"/>
                </a:solidFill>
              </a:rPr>
              <a:t>statistical</a:t>
            </a:r>
            <a:r>
              <a:rPr lang="fi-FI" sz="1400" dirty="0" smtClean="0">
                <a:solidFill>
                  <a:schemeClr val="tx1"/>
                </a:solidFill>
              </a:rPr>
              <a:t> </a:t>
            </a:r>
            <a:r>
              <a:rPr lang="fi-FI" sz="1400" dirty="0" err="1" smtClean="0">
                <a:solidFill>
                  <a:schemeClr val="tx1"/>
                </a:solidFill>
              </a:rPr>
              <a:t>authorities</a:t>
            </a:r>
            <a:r>
              <a:rPr lang="fi-FI" sz="1400" dirty="0" smtClean="0">
                <a:solidFill>
                  <a:schemeClr val="tx1"/>
                </a:solidFill>
              </a:rPr>
              <a:t>   </a:t>
            </a:r>
            <a:endParaRPr lang="fi-FI" sz="1400" dirty="0">
              <a:solidFill>
                <a:schemeClr val="tx1"/>
              </a:solidFill>
            </a:endParaRPr>
          </a:p>
        </p:txBody>
      </p:sp>
      <p:sp>
        <p:nvSpPr>
          <p:cNvPr id="62" name="Suorakulmio 61"/>
          <p:cNvSpPr/>
          <p:nvPr/>
        </p:nvSpPr>
        <p:spPr>
          <a:xfrm>
            <a:off x="395536" y="2564904"/>
            <a:ext cx="2808312" cy="792088"/>
          </a:xfrm>
          <a:prstGeom prst="rect">
            <a:avLst/>
          </a:prstGeom>
          <a:ln>
            <a:noFill/>
          </a:ln>
        </p:spPr>
        <p:style>
          <a:lnRef idx="2">
            <a:schemeClr val="accent5"/>
          </a:lnRef>
          <a:fillRef idx="1">
            <a:schemeClr val="lt1"/>
          </a:fillRef>
          <a:effectRef idx="0">
            <a:schemeClr val="accent5"/>
          </a:effectRef>
          <a:fontRef idx="minor">
            <a:schemeClr val="dk1"/>
          </a:fontRef>
        </p:style>
        <p:txBody>
          <a:bodyPr anchor="ctr">
            <a:noAutofit/>
          </a:bodyPr>
          <a:lstStyle/>
          <a:p>
            <a:pPr>
              <a:defRPr/>
            </a:pPr>
            <a:r>
              <a:rPr lang="fi-FI" sz="1000" b="1" dirty="0" err="1" smtClean="0">
                <a:solidFill>
                  <a:schemeClr val="tx1"/>
                </a:solidFill>
              </a:rPr>
              <a:t>Direct</a:t>
            </a:r>
            <a:r>
              <a:rPr lang="fi-FI" sz="1000" b="1" dirty="0" smtClean="0">
                <a:solidFill>
                  <a:schemeClr val="tx1"/>
                </a:solidFill>
              </a:rPr>
              <a:t> data </a:t>
            </a:r>
            <a:r>
              <a:rPr lang="fi-FI" sz="1000" b="1" dirty="0" err="1" smtClean="0">
                <a:solidFill>
                  <a:schemeClr val="tx1"/>
                </a:solidFill>
              </a:rPr>
              <a:t>collection</a:t>
            </a:r>
            <a:r>
              <a:rPr lang="fi-FI" sz="1000" b="1" dirty="0" smtClean="0">
                <a:solidFill>
                  <a:schemeClr val="tx1"/>
                </a:solidFill>
              </a:rPr>
              <a:t> </a:t>
            </a:r>
            <a:r>
              <a:rPr lang="fi-FI" sz="1000" b="1" dirty="0" err="1" smtClean="0">
                <a:solidFill>
                  <a:schemeClr val="tx1"/>
                </a:solidFill>
              </a:rPr>
              <a:t>carried</a:t>
            </a:r>
            <a:r>
              <a:rPr lang="fi-FI" sz="1000" b="1" dirty="0" smtClean="0">
                <a:solidFill>
                  <a:schemeClr val="tx1"/>
                </a:solidFill>
              </a:rPr>
              <a:t> out </a:t>
            </a:r>
            <a:r>
              <a:rPr lang="fi-FI" sz="1000" b="1" dirty="0" err="1" smtClean="0">
                <a:solidFill>
                  <a:schemeClr val="tx1"/>
                </a:solidFill>
              </a:rPr>
              <a:t>by</a:t>
            </a:r>
            <a:r>
              <a:rPr lang="fi-FI" sz="1000" b="1" dirty="0" smtClean="0">
                <a:solidFill>
                  <a:schemeClr val="tx1"/>
                </a:solidFill>
              </a:rPr>
              <a:t>:</a:t>
            </a:r>
          </a:p>
          <a:p>
            <a:pPr>
              <a:defRPr/>
            </a:pPr>
            <a:r>
              <a:rPr lang="fi-FI" sz="1000" b="1" dirty="0" err="1" smtClean="0">
                <a:solidFill>
                  <a:schemeClr val="tx1"/>
                </a:solidFill>
              </a:rPr>
              <a:t>eg</a:t>
            </a:r>
            <a:r>
              <a:rPr lang="fi-FI" sz="1000" b="1" dirty="0" smtClean="0">
                <a:solidFill>
                  <a:schemeClr val="tx1"/>
                </a:solidFill>
              </a:rPr>
              <a:t>. </a:t>
            </a:r>
            <a:r>
              <a:rPr lang="fi-FI" sz="1000" dirty="0" smtClean="0">
                <a:solidFill>
                  <a:schemeClr val="tx1"/>
                </a:solidFill>
              </a:rPr>
              <a:t/>
            </a:r>
            <a:br>
              <a:rPr lang="fi-FI" sz="1000" dirty="0" smtClean="0">
                <a:solidFill>
                  <a:schemeClr val="tx1"/>
                </a:solidFill>
              </a:rPr>
            </a:br>
            <a:r>
              <a:rPr lang="fi-FI" sz="1000" dirty="0" err="1" smtClean="0">
                <a:solidFill>
                  <a:schemeClr val="tx1"/>
                </a:solidFill>
              </a:rPr>
              <a:t>-National</a:t>
            </a:r>
            <a:r>
              <a:rPr lang="fi-FI" sz="1000" dirty="0" smtClean="0">
                <a:solidFill>
                  <a:schemeClr val="tx1"/>
                </a:solidFill>
              </a:rPr>
              <a:t> </a:t>
            </a:r>
            <a:r>
              <a:rPr lang="fi-FI" sz="1000" dirty="0" err="1" smtClean="0">
                <a:solidFill>
                  <a:schemeClr val="tx1"/>
                </a:solidFill>
              </a:rPr>
              <a:t>Board</a:t>
            </a:r>
            <a:r>
              <a:rPr lang="fi-FI" sz="1000" dirty="0" smtClean="0">
                <a:solidFill>
                  <a:schemeClr val="tx1"/>
                </a:solidFill>
              </a:rPr>
              <a:t> of </a:t>
            </a:r>
            <a:r>
              <a:rPr lang="fi-FI" sz="1000" dirty="0" err="1" smtClean="0">
                <a:solidFill>
                  <a:schemeClr val="tx1"/>
                </a:solidFill>
              </a:rPr>
              <a:t>Customs</a:t>
            </a:r>
            <a:r>
              <a:rPr lang="fi-FI" sz="1000" dirty="0" smtClean="0">
                <a:solidFill>
                  <a:schemeClr val="tx1"/>
                </a:solidFill>
              </a:rPr>
              <a:t> (</a:t>
            </a:r>
            <a:r>
              <a:rPr lang="fi-FI" sz="1000" dirty="0" err="1" smtClean="0">
                <a:solidFill>
                  <a:schemeClr val="tx1"/>
                </a:solidFill>
              </a:rPr>
              <a:t>foreign</a:t>
            </a:r>
            <a:r>
              <a:rPr lang="fi-FI" sz="1000" dirty="0" smtClean="0">
                <a:solidFill>
                  <a:schemeClr val="tx1"/>
                </a:solidFill>
              </a:rPr>
              <a:t> </a:t>
            </a:r>
            <a:r>
              <a:rPr lang="fi-FI" sz="1000" dirty="0" err="1" smtClean="0">
                <a:solidFill>
                  <a:schemeClr val="tx1"/>
                </a:solidFill>
              </a:rPr>
              <a:t>trade</a:t>
            </a:r>
            <a:r>
              <a:rPr lang="fi-FI" sz="1000" dirty="0" smtClean="0">
                <a:solidFill>
                  <a:schemeClr val="tx1"/>
                </a:solidFill>
              </a:rPr>
              <a:t> </a:t>
            </a:r>
            <a:r>
              <a:rPr lang="fi-FI" sz="1000" dirty="0" err="1" smtClean="0">
                <a:solidFill>
                  <a:schemeClr val="tx1"/>
                </a:solidFill>
              </a:rPr>
              <a:t>stat</a:t>
            </a:r>
            <a:r>
              <a:rPr lang="fi-FI" sz="1000" dirty="0" smtClean="0">
                <a:solidFill>
                  <a:schemeClr val="tx1"/>
                </a:solidFill>
              </a:rPr>
              <a:t>)</a:t>
            </a:r>
          </a:p>
          <a:p>
            <a:pPr>
              <a:defRPr/>
            </a:pPr>
            <a:r>
              <a:rPr lang="fi-FI" sz="1000" dirty="0" err="1" smtClean="0">
                <a:solidFill>
                  <a:schemeClr val="tx1"/>
                </a:solidFill>
              </a:rPr>
              <a:t>-Information</a:t>
            </a:r>
            <a:r>
              <a:rPr lang="fi-FI" sz="1000" dirty="0" smtClean="0">
                <a:solidFill>
                  <a:schemeClr val="tx1"/>
                </a:solidFill>
              </a:rPr>
              <a:t> Centre of </a:t>
            </a:r>
            <a:r>
              <a:rPr lang="fi-FI" sz="1000" dirty="0" err="1" smtClean="0">
                <a:solidFill>
                  <a:schemeClr val="tx1"/>
                </a:solidFill>
              </a:rPr>
              <a:t>Ministry</a:t>
            </a:r>
            <a:r>
              <a:rPr lang="fi-FI" sz="1000" dirty="0" smtClean="0">
                <a:solidFill>
                  <a:schemeClr val="tx1"/>
                </a:solidFill>
              </a:rPr>
              <a:t> of </a:t>
            </a:r>
            <a:r>
              <a:rPr lang="fi-FI" sz="1000" dirty="0" err="1" smtClean="0">
                <a:solidFill>
                  <a:schemeClr val="tx1"/>
                </a:solidFill>
              </a:rPr>
              <a:t>Agriculture</a:t>
            </a:r>
            <a:r>
              <a:rPr lang="fi-FI" sz="1000" dirty="0" smtClean="0">
                <a:solidFill>
                  <a:schemeClr val="tx1"/>
                </a:solidFill>
              </a:rPr>
              <a:t> and </a:t>
            </a:r>
            <a:r>
              <a:rPr lang="fi-FI" sz="1000" dirty="0" err="1" smtClean="0">
                <a:solidFill>
                  <a:schemeClr val="tx1"/>
                </a:solidFill>
              </a:rPr>
              <a:t>Forestry</a:t>
            </a:r>
            <a:r>
              <a:rPr lang="fi-FI" sz="1000" dirty="0" smtClean="0">
                <a:solidFill>
                  <a:schemeClr val="tx1"/>
                </a:solidFill>
              </a:rPr>
              <a:t>, </a:t>
            </a:r>
            <a:r>
              <a:rPr lang="fi-FI" sz="1000" dirty="0" err="1" smtClean="0">
                <a:solidFill>
                  <a:schemeClr val="tx1"/>
                </a:solidFill>
              </a:rPr>
              <a:t>Tike</a:t>
            </a:r>
            <a:r>
              <a:rPr lang="fi-FI" sz="1000" dirty="0" smtClean="0">
                <a:solidFill>
                  <a:schemeClr val="tx1"/>
                </a:solidFill>
              </a:rPr>
              <a:t> (</a:t>
            </a:r>
            <a:r>
              <a:rPr lang="fi-FI" sz="1000" dirty="0" err="1" smtClean="0">
                <a:solidFill>
                  <a:schemeClr val="tx1"/>
                </a:solidFill>
              </a:rPr>
              <a:t>energy</a:t>
            </a:r>
            <a:r>
              <a:rPr lang="fi-FI" sz="1000" dirty="0" smtClean="0">
                <a:solidFill>
                  <a:schemeClr val="tx1"/>
                </a:solidFill>
              </a:rPr>
              <a:t> </a:t>
            </a:r>
            <a:r>
              <a:rPr lang="fi-FI" sz="1000" dirty="0" err="1" smtClean="0">
                <a:solidFill>
                  <a:schemeClr val="tx1"/>
                </a:solidFill>
              </a:rPr>
              <a:t>cons</a:t>
            </a:r>
            <a:r>
              <a:rPr lang="fi-FI" sz="1000" dirty="0" smtClean="0">
                <a:solidFill>
                  <a:schemeClr val="tx1"/>
                </a:solidFill>
              </a:rPr>
              <a:t>. in </a:t>
            </a:r>
            <a:r>
              <a:rPr lang="fi-FI" sz="1000" dirty="0" err="1" smtClean="0">
                <a:solidFill>
                  <a:schemeClr val="tx1"/>
                </a:solidFill>
              </a:rPr>
              <a:t>agriculture</a:t>
            </a:r>
            <a:r>
              <a:rPr lang="fi-FI" sz="1000" dirty="0" smtClean="0">
                <a:solidFill>
                  <a:schemeClr val="tx1"/>
                </a:solidFill>
              </a:rPr>
              <a:t>)</a:t>
            </a:r>
          </a:p>
        </p:txBody>
      </p:sp>
      <p:sp>
        <p:nvSpPr>
          <p:cNvPr id="64" name="Suorakulmio 63"/>
          <p:cNvSpPr/>
          <p:nvPr/>
        </p:nvSpPr>
        <p:spPr>
          <a:xfrm>
            <a:off x="323528" y="3501008"/>
            <a:ext cx="2952328" cy="1296144"/>
          </a:xfrm>
          <a:prstGeom prst="rect">
            <a:avLst/>
          </a:prstGeom>
          <a:solidFill>
            <a:schemeClr val="accent5">
              <a:lumMod val="60000"/>
              <a:lumOff val="40000"/>
            </a:schemeClr>
          </a:solidFill>
        </p:spPr>
        <p:style>
          <a:lnRef idx="0">
            <a:schemeClr val="accent5"/>
          </a:lnRef>
          <a:fillRef idx="3">
            <a:schemeClr val="accent5"/>
          </a:fillRef>
          <a:effectRef idx="3">
            <a:schemeClr val="accent5"/>
          </a:effectRef>
          <a:fontRef idx="minor">
            <a:schemeClr val="lt1"/>
          </a:fontRef>
        </p:style>
        <p:txBody>
          <a:bodyPr>
            <a:normAutofit/>
          </a:bodyPr>
          <a:lstStyle/>
          <a:p>
            <a:pPr fontAlgn="auto">
              <a:spcBef>
                <a:spcPts val="0"/>
              </a:spcBef>
              <a:spcAft>
                <a:spcPts val="0"/>
              </a:spcAft>
              <a:defRPr/>
            </a:pPr>
            <a:r>
              <a:rPr lang="fi-FI" sz="1400" dirty="0" err="1" smtClean="0">
                <a:solidFill>
                  <a:schemeClr val="tx1"/>
                </a:solidFill>
              </a:rPr>
              <a:t>Administrative</a:t>
            </a:r>
            <a:r>
              <a:rPr lang="fi-FI" sz="1400" dirty="0" smtClean="0">
                <a:solidFill>
                  <a:schemeClr val="tx1"/>
                </a:solidFill>
              </a:rPr>
              <a:t> data </a:t>
            </a:r>
            <a:r>
              <a:rPr lang="fi-FI" sz="1400" dirty="0" err="1" smtClean="0">
                <a:solidFill>
                  <a:schemeClr val="tx1"/>
                </a:solidFill>
              </a:rPr>
              <a:t>sources</a:t>
            </a:r>
            <a:r>
              <a:rPr lang="fi-FI" sz="1400" dirty="0" smtClean="0">
                <a:solidFill>
                  <a:schemeClr val="tx1"/>
                </a:solidFill>
              </a:rPr>
              <a:t>   </a:t>
            </a:r>
            <a:endParaRPr lang="fi-FI" sz="1400" dirty="0">
              <a:solidFill>
                <a:schemeClr val="tx1"/>
              </a:solidFill>
            </a:endParaRPr>
          </a:p>
        </p:txBody>
      </p:sp>
      <p:sp>
        <p:nvSpPr>
          <p:cNvPr id="66" name="Suorakulmio 65"/>
          <p:cNvSpPr/>
          <p:nvPr/>
        </p:nvSpPr>
        <p:spPr>
          <a:xfrm>
            <a:off x="395536" y="3789040"/>
            <a:ext cx="2736304" cy="936104"/>
          </a:xfrm>
          <a:prstGeom prst="rect">
            <a:avLst/>
          </a:prstGeom>
          <a:ln>
            <a:noFill/>
          </a:ln>
        </p:spPr>
        <p:style>
          <a:lnRef idx="2">
            <a:schemeClr val="accent5"/>
          </a:lnRef>
          <a:fillRef idx="1">
            <a:schemeClr val="lt1"/>
          </a:fillRef>
          <a:effectRef idx="0">
            <a:schemeClr val="accent5"/>
          </a:effectRef>
          <a:fontRef idx="minor">
            <a:schemeClr val="dk1"/>
          </a:fontRef>
        </p:style>
        <p:txBody>
          <a:bodyPr anchor="ctr">
            <a:noAutofit/>
          </a:bodyPr>
          <a:lstStyle/>
          <a:p>
            <a:pPr>
              <a:defRPr/>
            </a:pPr>
            <a:endParaRPr lang="fi-FI" sz="1000" b="1" dirty="0" smtClean="0">
              <a:solidFill>
                <a:schemeClr val="tx1"/>
              </a:solidFill>
            </a:endParaRPr>
          </a:p>
          <a:p>
            <a:pPr>
              <a:defRPr/>
            </a:pPr>
            <a:r>
              <a:rPr lang="fi-FI" sz="1000" b="1" dirty="0" err="1" smtClean="0">
                <a:solidFill>
                  <a:schemeClr val="tx1"/>
                </a:solidFill>
              </a:rPr>
              <a:t>Administrative</a:t>
            </a:r>
            <a:r>
              <a:rPr lang="fi-FI" sz="1000" b="1" dirty="0" smtClean="0">
                <a:solidFill>
                  <a:schemeClr val="tx1"/>
                </a:solidFill>
              </a:rPr>
              <a:t> data /</a:t>
            </a:r>
            <a:r>
              <a:rPr lang="fi-FI" sz="1000" b="1" dirty="0" err="1" smtClean="0">
                <a:solidFill>
                  <a:schemeClr val="tx1"/>
                </a:solidFill>
              </a:rPr>
              <a:t>databases</a:t>
            </a:r>
            <a:r>
              <a:rPr lang="fi-FI" sz="1000" b="1" dirty="0" smtClean="0">
                <a:solidFill>
                  <a:schemeClr val="tx1"/>
                </a:solidFill>
              </a:rPr>
              <a:t>, </a:t>
            </a:r>
            <a:r>
              <a:rPr lang="fi-FI" sz="1000" b="1" dirty="0" err="1" smtClean="0">
                <a:solidFill>
                  <a:schemeClr val="tx1"/>
                </a:solidFill>
              </a:rPr>
              <a:t>eg</a:t>
            </a:r>
            <a:r>
              <a:rPr lang="fi-FI" sz="1000" b="1" dirty="0" smtClean="0">
                <a:solidFill>
                  <a:schemeClr val="tx1"/>
                </a:solidFill>
              </a:rPr>
              <a:t>:</a:t>
            </a:r>
          </a:p>
          <a:p>
            <a:pPr>
              <a:defRPr/>
            </a:pPr>
            <a:r>
              <a:rPr lang="fi-FI" sz="1000" dirty="0" smtClean="0">
                <a:solidFill>
                  <a:schemeClr val="tx1"/>
                </a:solidFill>
              </a:rPr>
              <a:t>- </a:t>
            </a:r>
            <a:r>
              <a:rPr lang="en-US" sz="1000" dirty="0" smtClean="0"/>
              <a:t>emission monitoring and environment loading data system /Environment administration</a:t>
            </a:r>
            <a:endParaRPr lang="fi-FI" sz="1000" dirty="0" smtClean="0">
              <a:solidFill>
                <a:schemeClr val="tx1"/>
              </a:solidFill>
            </a:endParaRPr>
          </a:p>
          <a:p>
            <a:pPr marL="0" lvl="1">
              <a:defRPr/>
            </a:pPr>
            <a:r>
              <a:rPr lang="fi-FI" sz="1000" dirty="0" smtClean="0">
                <a:solidFill>
                  <a:schemeClr val="tx1"/>
                </a:solidFill>
              </a:rPr>
              <a:t>- </a:t>
            </a:r>
            <a:r>
              <a:rPr lang="en-US" sz="1000" dirty="0" smtClean="0"/>
              <a:t>annual monitoring data of EU/ETS /Emission trading authority</a:t>
            </a:r>
            <a:endParaRPr lang="en-GB" sz="1000" dirty="0" smtClean="0"/>
          </a:p>
          <a:p>
            <a:pPr>
              <a:defRPr/>
            </a:pPr>
            <a:endParaRPr lang="fi-FI" sz="1000" dirty="0" smtClean="0">
              <a:solidFill>
                <a:schemeClr val="tx1"/>
              </a:solidFill>
            </a:endParaRPr>
          </a:p>
        </p:txBody>
      </p:sp>
      <p:sp>
        <p:nvSpPr>
          <p:cNvPr id="67" name="Suorakulmio 66"/>
          <p:cNvSpPr/>
          <p:nvPr/>
        </p:nvSpPr>
        <p:spPr>
          <a:xfrm>
            <a:off x="323528" y="4869160"/>
            <a:ext cx="2952328" cy="1080120"/>
          </a:xfrm>
          <a:prstGeom prst="rect">
            <a:avLst/>
          </a:prstGeom>
          <a:solidFill>
            <a:schemeClr val="accent5">
              <a:lumMod val="60000"/>
              <a:lumOff val="40000"/>
            </a:schemeClr>
          </a:solidFill>
        </p:spPr>
        <p:style>
          <a:lnRef idx="0">
            <a:schemeClr val="accent5"/>
          </a:lnRef>
          <a:fillRef idx="3">
            <a:schemeClr val="accent5"/>
          </a:fillRef>
          <a:effectRef idx="3">
            <a:schemeClr val="accent5"/>
          </a:effectRef>
          <a:fontRef idx="minor">
            <a:schemeClr val="lt1"/>
          </a:fontRef>
        </p:style>
        <p:txBody>
          <a:bodyPr>
            <a:normAutofit/>
          </a:bodyPr>
          <a:lstStyle/>
          <a:p>
            <a:pPr fontAlgn="auto">
              <a:spcBef>
                <a:spcPts val="0"/>
              </a:spcBef>
              <a:spcAft>
                <a:spcPts val="0"/>
              </a:spcAft>
              <a:defRPr/>
            </a:pPr>
            <a:r>
              <a:rPr lang="fi-FI" sz="1200" dirty="0" err="1" smtClean="0">
                <a:solidFill>
                  <a:schemeClr val="tx1"/>
                </a:solidFill>
              </a:rPr>
              <a:t>Data/statistics</a:t>
            </a:r>
            <a:r>
              <a:rPr lang="fi-FI" sz="1200" dirty="0" smtClean="0">
                <a:solidFill>
                  <a:schemeClr val="tx1"/>
                </a:solidFill>
              </a:rPr>
              <a:t> </a:t>
            </a:r>
            <a:r>
              <a:rPr lang="fi-FI" sz="1200" dirty="0" err="1" smtClean="0">
                <a:solidFill>
                  <a:schemeClr val="tx1"/>
                </a:solidFill>
              </a:rPr>
              <a:t>from</a:t>
            </a:r>
            <a:r>
              <a:rPr lang="fi-FI" sz="1200" dirty="0" smtClean="0">
                <a:solidFill>
                  <a:schemeClr val="tx1"/>
                </a:solidFill>
              </a:rPr>
              <a:t> </a:t>
            </a:r>
            <a:r>
              <a:rPr lang="fi-FI" sz="1200" dirty="0" err="1" smtClean="0">
                <a:solidFill>
                  <a:schemeClr val="tx1"/>
                </a:solidFill>
              </a:rPr>
              <a:t>associations</a:t>
            </a:r>
            <a:r>
              <a:rPr lang="fi-FI" sz="1200" dirty="0" smtClean="0">
                <a:solidFill>
                  <a:schemeClr val="tx1"/>
                </a:solidFill>
              </a:rPr>
              <a:t> (</a:t>
            </a:r>
            <a:r>
              <a:rPr lang="fi-FI" sz="1200" dirty="0" err="1" smtClean="0">
                <a:solidFill>
                  <a:schemeClr val="tx1"/>
                </a:solidFill>
              </a:rPr>
              <a:t>NGOs</a:t>
            </a:r>
            <a:r>
              <a:rPr lang="fi-FI" sz="1200" dirty="0" smtClean="0">
                <a:solidFill>
                  <a:schemeClr val="tx1"/>
                </a:solidFill>
              </a:rPr>
              <a:t>)</a:t>
            </a:r>
            <a:endParaRPr lang="fi-FI" sz="1200" dirty="0">
              <a:solidFill>
                <a:schemeClr val="tx1"/>
              </a:solidFill>
            </a:endParaRPr>
          </a:p>
        </p:txBody>
      </p:sp>
      <p:sp>
        <p:nvSpPr>
          <p:cNvPr id="68" name="Suorakulmio 67"/>
          <p:cNvSpPr/>
          <p:nvPr/>
        </p:nvSpPr>
        <p:spPr>
          <a:xfrm>
            <a:off x="323528" y="6572818"/>
            <a:ext cx="2952328" cy="285182"/>
          </a:xfrm>
          <a:prstGeom prst="rect">
            <a:avLst/>
          </a:prstGeom>
          <a:solidFill>
            <a:schemeClr val="accent5">
              <a:lumMod val="60000"/>
              <a:lumOff val="40000"/>
            </a:schemeClr>
          </a:solidFill>
        </p:spPr>
        <p:style>
          <a:lnRef idx="0">
            <a:schemeClr val="accent5"/>
          </a:lnRef>
          <a:fillRef idx="3">
            <a:schemeClr val="accent5"/>
          </a:fillRef>
          <a:effectRef idx="3">
            <a:schemeClr val="accent5"/>
          </a:effectRef>
          <a:fontRef idx="minor">
            <a:schemeClr val="lt1"/>
          </a:fontRef>
        </p:style>
        <p:txBody>
          <a:bodyPr>
            <a:normAutofit lnSpcReduction="10000"/>
          </a:bodyPr>
          <a:lstStyle/>
          <a:p>
            <a:pPr fontAlgn="auto">
              <a:spcBef>
                <a:spcPts val="0"/>
              </a:spcBef>
              <a:spcAft>
                <a:spcPts val="0"/>
              </a:spcAft>
              <a:defRPr/>
            </a:pPr>
            <a:r>
              <a:rPr lang="fi-FI" sz="1400" dirty="0" err="1" smtClean="0">
                <a:solidFill>
                  <a:schemeClr val="tx1"/>
                </a:solidFill>
              </a:rPr>
              <a:t>Researches</a:t>
            </a:r>
            <a:r>
              <a:rPr lang="fi-FI" sz="1400" dirty="0" smtClean="0">
                <a:solidFill>
                  <a:schemeClr val="tx1"/>
                </a:solidFill>
              </a:rPr>
              <a:t>, </a:t>
            </a:r>
            <a:r>
              <a:rPr lang="fi-FI" sz="1400" dirty="0" err="1" smtClean="0">
                <a:solidFill>
                  <a:schemeClr val="tx1"/>
                </a:solidFill>
              </a:rPr>
              <a:t>ad</a:t>
            </a:r>
            <a:r>
              <a:rPr lang="fi-FI" sz="1400" dirty="0" smtClean="0">
                <a:solidFill>
                  <a:schemeClr val="tx1"/>
                </a:solidFill>
              </a:rPr>
              <a:t> </a:t>
            </a:r>
            <a:r>
              <a:rPr lang="fi-FI" sz="1400" dirty="0" err="1" smtClean="0">
                <a:solidFill>
                  <a:schemeClr val="tx1"/>
                </a:solidFill>
              </a:rPr>
              <a:t>hoc</a:t>
            </a:r>
            <a:r>
              <a:rPr lang="fi-FI" sz="1400" dirty="0" smtClean="0">
                <a:solidFill>
                  <a:schemeClr val="tx1"/>
                </a:solidFill>
              </a:rPr>
              <a:t> </a:t>
            </a:r>
            <a:r>
              <a:rPr lang="fi-FI" sz="1400" dirty="0" err="1" smtClean="0">
                <a:solidFill>
                  <a:schemeClr val="tx1"/>
                </a:solidFill>
              </a:rPr>
              <a:t>surveys</a:t>
            </a:r>
            <a:r>
              <a:rPr lang="fi-FI" sz="1400" dirty="0" smtClean="0">
                <a:solidFill>
                  <a:schemeClr val="tx1"/>
                </a:solidFill>
              </a:rPr>
              <a:t> etc.</a:t>
            </a:r>
            <a:endParaRPr lang="fi-FI" sz="1400" dirty="0">
              <a:solidFill>
                <a:schemeClr val="tx1"/>
              </a:solidFill>
            </a:endParaRPr>
          </a:p>
        </p:txBody>
      </p:sp>
      <p:sp>
        <p:nvSpPr>
          <p:cNvPr id="70" name="Suorakulmio 69"/>
          <p:cNvSpPr/>
          <p:nvPr/>
        </p:nvSpPr>
        <p:spPr>
          <a:xfrm>
            <a:off x="395536" y="5157192"/>
            <a:ext cx="2808312" cy="720080"/>
          </a:xfrm>
          <a:prstGeom prst="rect">
            <a:avLst/>
          </a:prstGeom>
          <a:ln>
            <a:noFill/>
          </a:ln>
        </p:spPr>
        <p:style>
          <a:lnRef idx="2">
            <a:schemeClr val="accent5"/>
          </a:lnRef>
          <a:fillRef idx="1">
            <a:schemeClr val="lt1"/>
          </a:fillRef>
          <a:effectRef idx="0">
            <a:schemeClr val="accent5"/>
          </a:effectRef>
          <a:fontRef idx="minor">
            <a:schemeClr val="dk1"/>
          </a:fontRef>
        </p:style>
        <p:txBody>
          <a:bodyPr anchor="ctr">
            <a:noAutofit/>
          </a:bodyPr>
          <a:lstStyle/>
          <a:p>
            <a:pPr>
              <a:defRPr/>
            </a:pPr>
            <a:endParaRPr lang="en-GB" sz="1000" dirty="0" smtClean="0"/>
          </a:p>
          <a:p>
            <a:pPr>
              <a:defRPr/>
            </a:pPr>
            <a:r>
              <a:rPr lang="en-GB" sz="1000" dirty="0" smtClean="0"/>
              <a:t>-  used mainly in short terms statistics</a:t>
            </a:r>
          </a:p>
          <a:p>
            <a:pPr defTabSz="108000">
              <a:defRPr/>
            </a:pPr>
            <a:r>
              <a:rPr lang="en-GB" sz="1000" dirty="0" smtClean="0"/>
              <a:t>- “written” agreements on collaboration</a:t>
            </a:r>
            <a:br>
              <a:rPr lang="en-GB" sz="1000" dirty="0" smtClean="0"/>
            </a:br>
            <a:r>
              <a:rPr lang="en-GB" sz="1000" dirty="0" smtClean="0"/>
              <a:t>-  common classification, agreed methodology, 	quality control </a:t>
            </a:r>
          </a:p>
          <a:p>
            <a:pPr>
              <a:defRPr/>
            </a:pPr>
            <a:endParaRPr lang="fi-FI" sz="1000" dirty="0" smtClean="0">
              <a:solidFill>
                <a:schemeClr val="tx1"/>
              </a:solidFill>
            </a:endParaRPr>
          </a:p>
        </p:txBody>
      </p:sp>
      <p:sp>
        <p:nvSpPr>
          <p:cNvPr id="74" name="Suorakulmio 73"/>
          <p:cNvSpPr/>
          <p:nvPr/>
        </p:nvSpPr>
        <p:spPr>
          <a:xfrm>
            <a:off x="6012160" y="6165304"/>
            <a:ext cx="2928958" cy="285752"/>
          </a:xfrm>
          <a:prstGeom prst="rect">
            <a:avLst/>
          </a:prstGeom>
          <a:solidFill>
            <a:schemeClr val="accent1">
              <a:lumMod val="40000"/>
              <a:lumOff val="60000"/>
            </a:schemeClr>
          </a:solidFill>
        </p:spPr>
        <p:style>
          <a:lnRef idx="0">
            <a:schemeClr val="accent6"/>
          </a:lnRef>
          <a:fillRef idx="3">
            <a:schemeClr val="accent6"/>
          </a:fillRef>
          <a:effectRef idx="3">
            <a:schemeClr val="accent6"/>
          </a:effectRef>
          <a:fontRef idx="minor">
            <a:schemeClr val="lt1"/>
          </a:fontRef>
        </p:style>
        <p:txBody>
          <a:bodyPr>
            <a:normAutofit lnSpcReduction="10000"/>
          </a:bodyPr>
          <a:lstStyle/>
          <a:p>
            <a:pPr fontAlgn="auto">
              <a:spcBef>
                <a:spcPts val="0"/>
              </a:spcBef>
              <a:spcAft>
                <a:spcPts val="0"/>
              </a:spcAft>
              <a:defRPr/>
            </a:pPr>
            <a:r>
              <a:rPr lang="fi-FI" sz="1400" dirty="0" smtClean="0">
                <a:solidFill>
                  <a:schemeClr val="tx1"/>
                </a:solidFill>
              </a:rPr>
              <a:t>Energy </a:t>
            </a:r>
            <a:r>
              <a:rPr lang="fi-FI" sz="1400" dirty="0" err="1" smtClean="0">
                <a:solidFill>
                  <a:schemeClr val="tx1"/>
                </a:solidFill>
              </a:rPr>
              <a:t>accounts</a:t>
            </a:r>
            <a:r>
              <a:rPr lang="fi-FI" sz="1400" dirty="0" smtClean="0">
                <a:solidFill>
                  <a:schemeClr val="tx1"/>
                </a:solidFill>
              </a:rPr>
              <a:t> (new)</a:t>
            </a:r>
            <a:endParaRPr lang="fi-FI" sz="1400" dirty="0">
              <a:solidFill>
                <a:schemeClr val="tx1"/>
              </a:solidFill>
            </a:endParaRPr>
          </a:p>
        </p:txBody>
      </p:sp>
      <p:sp>
        <p:nvSpPr>
          <p:cNvPr id="76" name="Suorakulmio 75"/>
          <p:cNvSpPr/>
          <p:nvPr/>
        </p:nvSpPr>
        <p:spPr>
          <a:xfrm>
            <a:off x="3635896" y="3717032"/>
            <a:ext cx="2088232" cy="936104"/>
          </a:xfrm>
          <a:prstGeom prst="rect">
            <a:avLst/>
          </a:prstGeom>
        </p:spPr>
        <p:style>
          <a:lnRef idx="0">
            <a:schemeClr val="accent2"/>
          </a:lnRef>
          <a:fillRef idx="3">
            <a:schemeClr val="accent2"/>
          </a:fillRef>
          <a:effectRef idx="3">
            <a:schemeClr val="accent2"/>
          </a:effectRef>
          <a:fontRef idx="minor">
            <a:schemeClr val="lt1"/>
          </a:fontRef>
        </p:style>
        <p:txBody>
          <a:bodyPr anchor="ctr">
            <a:normAutofit fontScale="62500" lnSpcReduction="20000"/>
          </a:bodyPr>
          <a:lstStyle/>
          <a:p>
            <a:pPr fontAlgn="auto">
              <a:spcBef>
                <a:spcPts val="0"/>
              </a:spcBef>
              <a:spcAft>
                <a:spcPts val="0"/>
              </a:spcAft>
              <a:defRPr/>
            </a:pPr>
            <a:r>
              <a:rPr lang="fi-FI" sz="2000" dirty="0" smtClean="0"/>
              <a:t>*</a:t>
            </a:r>
            <a:r>
              <a:rPr lang="fi-FI" sz="2000" dirty="0" err="1" smtClean="0"/>
              <a:t>Technical</a:t>
            </a:r>
            <a:r>
              <a:rPr lang="fi-FI" sz="2000" dirty="0" smtClean="0"/>
              <a:t>  </a:t>
            </a:r>
            <a:r>
              <a:rPr lang="fi-FI" sz="2000" dirty="0" err="1" smtClean="0"/>
              <a:t>characteristics</a:t>
            </a:r>
            <a:r>
              <a:rPr lang="fi-FI" sz="2000" dirty="0" smtClean="0"/>
              <a:t>  of </a:t>
            </a:r>
            <a:r>
              <a:rPr lang="fi-FI" sz="2000" dirty="0" err="1" smtClean="0"/>
              <a:t>certain</a:t>
            </a:r>
            <a:r>
              <a:rPr lang="fi-FI" sz="2000" dirty="0" smtClean="0"/>
              <a:t> </a:t>
            </a:r>
            <a:r>
              <a:rPr lang="fi-FI" sz="2000" dirty="0" err="1" smtClean="0"/>
              <a:t>technologies</a:t>
            </a:r>
            <a:r>
              <a:rPr lang="fi-FI" sz="2000" dirty="0" smtClean="0"/>
              <a:t>, </a:t>
            </a:r>
            <a:br>
              <a:rPr lang="fi-FI" sz="2000" dirty="0" smtClean="0"/>
            </a:br>
            <a:r>
              <a:rPr lang="fi-FI" sz="2000" dirty="0" smtClean="0"/>
              <a:t>* </a:t>
            </a:r>
            <a:r>
              <a:rPr lang="fi-FI" sz="2000" dirty="0" err="1" smtClean="0"/>
              <a:t>Activity</a:t>
            </a:r>
            <a:r>
              <a:rPr lang="fi-FI" sz="2000" dirty="0" smtClean="0"/>
              <a:t> </a:t>
            </a:r>
            <a:r>
              <a:rPr lang="fi-FI" sz="2000" dirty="0" err="1" smtClean="0"/>
              <a:t>Information</a:t>
            </a:r>
            <a:r>
              <a:rPr lang="fi-FI" dirty="0" smtClean="0"/>
              <a:t> </a:t>
            </a:r>
            <a:endParaRPr lang="fi-FI" dirty="0"/>
          </a:p>
          <a:p>
            <a:pPr fontAlgn="auto">
              <a:spcBef>
                <a:spcPts val="0"/>
              </a:spcBef>
              <a:spcAft>
                <a:spcPts val="0"/>
              </a:spcAft>
              <a:defRPr/>
            </a:pPr>
            <a:r>
              <a:rPr lang="fi-FI" sz="1600" dirty="0" err="1" smtClean="0"/>
              <a:t>Such</a:t>
            </a:r>
            <a:r>
              <a:rPr lang="fi-FI" sz="1600" dirty="0" smtClean="0"/>
              <a:t> as GDP, </a:t>
            </a:r>
            <a:r>
              <a:rPr lang="fi-FI" sz="1600" dirty="0" err="1" smtClean="0"/>
              <a:t>value</a:t>
            </a:r>
            <a:r>
              <a:rPr lang="fi-FI" sz="1600" dirty="0" smtClean="0"/>
              <a:t> </a:t>
            </a:r>
            <a:r>
              <a:rPr lang="fi-FI" sz="1600" dirty="0" err="1" smtClean="0"/>
              <a:t>added</a:t>
            </a:r>
            <a:r>
              <a:rPr lang="fi-FI" sz="1600" dirty="0" smtClean="0"/>
              <a:t>,, </a:t>
            </a:r>
            <a:r>
              <a:rPr lang="fi-FI" sz="1600" dirty="0" err="1" smtClean="0"/>
              <a:t>produced</a:t>
            </a:r>
            <a:r>
              <a:rPr lang="fi-FI" sz="1600" dirty="0" smtClean="0"/>
              <a:t> </a:t>
            </a:r>
            <a:r>
              <a:rPr lang="fi-FI" sz="1600" dirty="0" err="1" smtClean="0"/>
              <a:t>tonns</a:t>
            </a:r>
            <a:r>
              <a:rPr lang="fi-FI" sz="1600" dirty="0" smtClean="0"/>
              <a:t>, </a:t>
            </a:r>
            <a:r>
              <a:rPr lang="fi-FI" sz="1600" dirty="0" err="1" smtClean="0"/>
              <a:t>population</a:t>
            </a:r>
            <a:endParaRPr lang="fi-FI" sz="1600" dirty="0"/>
          </a:p>
        </p:txBody>
      </p:sp>
      <p:sp>
        <p:nvSpPr>
          <p:cNvPr id="52" name="Tekstikehys 51"/>
          <p:cNvSpPr txBox="1"/>
          <p:nvPr/>
        </p:nvSpPr>
        <p:spPr>
          <a:xfrm>
            <a:off x="251520" y="836712"/>
            <a:ext cx="1393330" cy="338554"/>
          </a:xfrm>
          <a:prstGeom prst="rect">
            <a:avLst/>
          </a:prstGeom>
          <a:noFill/>
        </p:spPr>
        <p:txBody>
          <a:bodyPr wrap="none" rtlCol="0">
            <a:spAutoFit/>
          </a:bodyPr>
          <a:lstStyle/>
          <a:p>
            <a:r>
              <a:rPr lang="fi-FI" sz="1600" dirty="0" smtClean="0"/>
              <a:t>Data </a:t>
            </a:r>
            <a:r>
              <a:rPr lang="fi-FI" sz="1600" dirty="0" err="1" smtClean="0"/>
              <a:t>sources</a:t>
            </a:r>
            <a:endParaRPr lang="fi-FI" sz="1600" dirty="0"/>
          </a:p>
        </p:txBody>
      </p:sp>
      <p:sp>
        <p:nvSpPr>
          <p:cNvPr id="72" name="Tekstikehys 71"/>
          <p:cNvSpPr txBox="1"/>
          <p:nvPr/>
        </p:nvSpPr>
        <p:spPr>
          <a:xfrm>
            <a:off x="5940152" y="188640"/>
            <a:ext cx="3024336" cy="338554"/>
          </a:xfrm>
          <a:prstGeom prst="rect">
            <a:avLst/>
          </a:prstGeom>
          <a:noFill/>
        </p:spPr>
        <p:txBody>
          <a:bodyPr wrap="square" rtlCol="0">
            <a:spAutoFit/>
          </a:bodyPr>
          <a:lstStyle/>
          <a:p>
            <a:r>
              <a:rPr lang="fi-FI" sz="1600" dirty="0" err="1" smtClean="0"/>
              <a:t>Outcome</a:t>
            </a:r>
            <a:r>
              <a:rPr lang="fi-FI" sz="1600" dirty="0" smtClean="0"/>
              <a:t>: </a:t>
            </a:r>
            <a:r>
              <a:rPr lang="fi-FI" sz="1600" dirty="0" err="1" smtClean="0"/>
              <a:t>statistics</a:t>
            </a:r>
            <a:endParaRPr lang="fi-FI" sz="1600" dirty="0"/>
          </a:p>
        </p:txBody>
      </p:sp>
      <p:cxnSp>
        <p:nvCxnSpPr>
          <p:cNvPr id="82" name="Suora yhdysviiva 81"/>
          <p:cNvCxnSpPr/>
          <p:nvPr/>
        </p:nvCxnSpPr>
        <p:spPr>
          <a:xfrm>
            <a:off x="3275856" y="6165304"/>
            <a:ext cx="14214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uora yhdysviiva 87"/>
          <p:cNvCxnSpPr/>
          <p:nvPr/>
        </p:nvCxnSpPr>
        <p:spPr>
          <a:xfrm>
            <a:off x="3275856" y="4149080"/>
            <a:ext cx="14214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uora nuoliyhdysviiva 89"/>
          <p:cNvCxnSpPr/>
          <p:nvPr/>
        </p:nvCxnSpPr>
        <p:spPr>
          <a:xfrm>
            <a:off x="5868144" y="5949280"/>
            <a:ext cx="141938"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85800" y="838200"/>
            <a:ext cx="7772400" cy="862608"/>
          </a:xfrm>
        </p:spPr>
        <p:txBody>
          <a:bodyPr/>
          <a:lstStyle/>
          <a:p>
            <a:r>
              <a:rPr lang="en-GB" dirty="0" smtClean="0"/>
              <a:t>Common national fuel classification</a:t>
            </a:r>
            <a:endParaRPr lang="en-GB" dirty="0"/>
          </a:p>
        </p:txBody>
      </p:sp>
      <p:sp>
        <p:nvSpPr>
          <p:cNvPr id="7" name="Päivämäärän paikkamerkki 6"/>
          <p:cNvSpPr>
            <a:spLocks noGrp="1"/>
          </p:cNvSpPr>
          <p:nvPr>
            <p:ph type="dt" sz="half" idx="10"/>
          </p:nvPr>
        </p:nvSpPr>
        <p:spPr/>
        <p:txBody>
          <a:bodyPr/>
          <a:lstStyle/>
          <a:p>
            <a:r>
              <a:rPr lang="fi-FI" smtClean="0"/>
              <a:t>25.10.2012</a:t>
            </a:r>
            <a:endParaRPr lang="fi-FI"/>
          </a:p>
        </p:txBody>
      </p:sp>
      <p:sp>
        <p:nvSpPr>
          <p:cNvPr id="6" name="Dian numeron paikkamerkki 5"/>
          <p:cNvSpPr>
            <a:spLocks noGrp="1"/>
          </p:cNvSpPr>
          <p:nvPr>
            <p:ph type="sldNum" sz="quarter" idx="11"/>
          </p:nvPr>
        </p:nvSpPr>
        <p:spPr/>
        <p:txBody>
          <a:bodyPr/>
          <a:lstStyle/>
          <a:p>
            <a:fld id="{425E8BF9-F9CE-4A6C-9A7C-8D0D7D6BF7B8}" type="slidenum">
              <a:rPr lang="fi-FI" smtClean="0"/>
              <a:pPr/>
              <a:t>6</a:t>
            </a:fld>
            <a:endParaRPr lang="fi-FI"/>
          </a:p>
        </p:txBody>
      </p:sp>
      <p:sp>
        <p:nvSpPr>
          <p:cNvPr id="5" name="Alatunnisteen paikkamerkki 4"/>
          <p:cNvSpPr>
            <a:spLocks noGrp="1"/>
          </p:cNvSpPr>
          <p:nvPr>
            <p:ph type="ftr" sz="quarter" idx="12"/>
          </p:nvPr>
        </p:nvSpPr>
        <p:spPr/>
        <p:txBody>
          <a:bodyPr/>
          <a:lstStyle/>
          <a:p>
            <a:r>
              <a:rPr lang="fi-FI" smtClean="0"/>
              <a:t>Leena Timonen</a:t>
            </a:r>
            <a:endParaRPr lang="fi-FI"/>
          </a:p>
        </p:txBody>
      </p:sp>
      <p:sp>
        <p:nvSpPr>
          <p:cNvPr id="9" name="Rectangle 3"/>
          <p:cNvSpPr txBox="1">
            <a:spLocks noChangeArrowheads="1"/>
          </p:cNvSpPr>
          <p:nvPr/>
        </p:nvSpPr>
        <p:spPr bwMode="auto">
          <a:xfrm>
            <a:off x="451339" y="1700213"/>
            <a:ext cx="8308731" cy="43926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185738" marR="0" lvl="0" indent="-185738" algn="l" defTabSz="914400" rtl="0" eaLnBrk="1" fontAlgn="base" latinLnBrk="0" hangingPunct="1">
              <a:lnSpc>
                <a:spcPct val="100000"/>
              </a:lnSpc>
              <a:spcBef>
                <a:spcPct val="20000"/>
              </a:spcBef>
              <a:spcAft>
                <a:spcPct val="0"/>
              </a:spcAft>
              <a:buClr>
                <a:schemeClr val="accent2"/>
              </a:buClr>
              <a:buSzPct val="60000"/>
              <a:buFont typeface="Wingdings" pitchFamily="2" charset="2"/>
              <a:buChar char="n"/>
              <a:tabLst/>
              <a:defRPr/>
            </a:pPr>
            <a:r>
              <a:rPr kumimoji="0" lang="en-GB" sz="1800" b="0" i="0" u="none" strike="noStrike" kern="0" cap="none" spc="0" normalizeH="0" baseline="0" noProof="0" smtClean="0">
                <a:ln>
                  <a:noFill/>
                </a:ln>
                <a:solidFill>
                  <a:schemeClr val="tx1"/>
                </a:solidFill>
                <a:effectLst/>
                <a:uLnTx/>
                <a:uFillTx/>
                <a:latin typeface="+mn-lt"/>
                <a:ea typeface="+mn-ea"/>
                <a:cs typeface="+mn-cs"/>
              </a:rPr>
              <a:t>Harmonised fuel/energy classification fasilitates the compilation process of EB </a:t>
            </a:r>
          </a:p>
          <a:p>
            <a:pPr marL="185738" marR="0" lvl="0" indent="-185738" algn="l" defTabSz="914400" rtl="0" eaLnBrk="1" fontAlgn="base" latinLnBrk="0" hangingPunct="1">
              <a:lnSpc>
                <a:spcPct val="100000"/>
              </a:lnSpc>
              <a:spcBef>
                <a:spcPct val="20000"/>
              </a:spcBef>
              <a:spcAft>
                <a:spcPct val="0"/>
              </a:spcAft>
              <a:buClr>
                <a:schemeClr val="accent2"/>
              </a:buClr>
              <a:buSzPct val="60000"/>
              <a:buFont typeface="Wingdings" pitchFamily="2" charset="2"/>
              <a:buChar char="n"/>
              <a:tabLst/>
              <a:defRPr/>
            </a:pPr>
            <a:r>
              <a:rPr kumimoji="0" lang="en-GB" sz="1800" b="0" i="0" u="none" strike="noStrike" kern="0" cap="none" spc="0" normalizeH="0" baseline="0" noProof="0" smtClean="0">
                <a:ln>
                  <a:noFill/>
                </a:ln>
                <a:solidFill>
                  <a:schemeClr val="tx1"/>
                </a:solidFill>
                <a:effectLst/>
                <a:uLnTx/>
                <a:uFillTx/>
                <a:latin typeface="+mn-lt"/>
                <a:ea typeface="+mn-ea"/>
                <a:cs typeface="+mn-cs"/>
              </a:rPr>
              <a:t>Introduced in year 2005</a:t>
            </a:r>
          </a:p>
          <a:p>
            <a:pPr marL="185738" marR="0" lvl="0" indent="-185738" algn="l" defTabSz="914400" rtl="0" eaLnBrk="1" fontAlgn="base" latinLnBrk="0" hangingPunct="1">
              <a:lnSpc>
                <a:spcPct val="100000"/>
              </a:lnSpc>
              <a:spcBef>
                <a:spcPct val="20000"/>
              </a:spcBef>
              <a:spcAft>
                <a:spcPct val="0"/>
              </a:spcAft>
              <a:buClr>
                <a:schemeClr val="accent2"/>
              </a:buClr>
              <a:buSzPct val="60000"/>
              <a:buFont typeface="Wingdings" pitchFamily="2" charset="2"/>
              <a:buChar char="n"/>
              <a:tabLst/>
              <a:defRPr/>
            </a:pPr>
            <a:r>
              <a:rPr kumimoji="0" lang="en-GB" sz="1800" b="0" i="0" u="none" strike="noStrike" kern="0" cap="none" spc="0" normalizeH="0" baseline="0" noProof="0" smtClean="0">
                <a:ln>
                  <a:noFill/>
                </a:ln>
                <a:solidFill>
                  <a:schemeClr val="tx1"/>
                </a:solidFill>
                <a:effectLst/>
                <a:uLnTx/>
                <a:uFillTx/>
                <a:latin typeface="+mn-lt"/>
                <a:ea typeface="+mn-ea"/>
                <a:cs typeface="+mn-cs"/>
              </a:rPr>
              <a:t>Widely use in all organisations, which collect energy data</a:t>
            </a:r>
          </a:p>
          <a:p>
            <a:pPr marL="565150" marR="0" lvl="1" indent="-184150" algn="l" defTabSz="914400" rtl="0" eaLnBrk="1" fontAlgn="base" latinLnBrk="0" hangingPunct="1">
              <a:lnSpc>
                <a:spcPct val="100000"/>
              </a:lnSpc>
              <a:spcBef>
                <a:spcPct val="20000"/>
              </a:spcBef>
              <a:spcAft>
                <a:spcPct val="0"/>
              </a:spcAft>
              <a:buClr>
                <a:schemeClr val="accent2"/>
              </a:buClr>
              <a:buSzPct val="55000"/>
              <a:buFont typeface="Wingdings" pitchFamily="2" charset="2"/>
              <a:buChar char="l"/>
              <a:tabLst/>
              <a:defRPr/>
            </a:pPr>
            <a:r>
              <a:rPr kumimoji="0" lang="en-GB" sz="1800" b="0" i="0" u="none" strike="noStrike" kern="0" cap="none" spc="0" normalizeH="0" baseline="0" noProof="0" smtClean="0">
                <a:ln>
                  <a:noFill/>
                </a:ln>
                <a:solidFill>
                  <a:schemeClr val="tx1"/>
                </a:solidFill>
                <a:effectLst/>
                <a:uLnTx/>
                <a:uFillTx/>
                <a:latin typeface="+mn-lt"/>
              </a:rPr>
              <a:t>surveys and energy statistics /Statistics Finland </a:t>
            </a:r>
          </a:p>
          <a:p>
            <a:pPr marL="565150" marR="0" lvl="1" indent="-184150" algn="l" defTabSz="914400" rtl="0" eaLnBrk="1" fontAlgn="base" latinLnBrk="0" hangingPunct="1">
              <a:lnSpc>
                <a:spcPct val="100000"/>
              </a:lnSpc>
              <a:spcBef>
                <a:spcPct val="20000"/>
              </a:spcBef>
              <a:spcAft>
                <a:spcPct val="0"/>
              </a:spcAft>
              <a:buClr>
                <a:schemeClr val="accent2"/>
              </a:buClr>
              <a:buSzPct val="55000"/>
              <a:buFont typeface="Wingdings" pitchFamily="2" charset="2"/>
              <a:buChar char="l"/>
              <a:tabLst/>
              <a:defRPr/>
            </a:pPr>
            <a:r>
              <a:rPr kumimoji="0" lang="en-GB" sz="1800" b="0" i="0" u="none" strike="noStrike" kern="0" cap="none" spc="0" normalizeH="0" baseline="0" noProof="0" smtClean="0">
                <a:ln>
                  <a:noFill/>
                </a:ln>
                <a:solidFill>
                  <a:schemeClr val="tx1"/>
                </a:solidFill>
                <a:effectLst/>
                <a:uLnTx/>
                <a:uFillTx/>
                <a:latin typeface="+mn-lt"/>
              </a:rPr>
              <a:t>GHG-inventory /Statistics Finland </a:t>
            </a:r>
          </a:p>
          <a:p>
            <a:pPr marL="565150" marR="0" lvl="1" indent="-184150" algn="l" defTabSz="914400" rtl="0" eaLnBrk="1" fontAlgn="base" latinLnBrk="0" hangingPunct="1">
              <a:lnSpc>
                <a:spcPct val="100000"/>
              </a:lnSpc>
              <a:spcBef>
                <a:spcPct val="20000"/>
              </a:spcBef>
              <a:spcAft>
                <a:spcPct val="0"/>
              </a:spcAft>
              <a:buClr>
                <a:schemeClr val="accent2"/>
              </a:buClr>
              <a:buSzPct val="55000"/>
              <a:buFont typeface="Wingdings" pitchFamily="2" charset="2"/>
              <a:buChar char="l"/>
              <a:tabLst/>
              <a:defRPr/>
            </a:pPr>
            <a:r>
              <a:rPr kumimoji="0" lang="en-GB" sz="1800" b="0" i="0" u="none" strike="noStrike" kern="0" cap="none" spc="0" normalizeH="0" baseline="0" noProof="0" smtClean="0">
                <a:ln>
                  <a:noFill/>
                </a:ln>
                <a:solidFill>
                  <a:schemeClr val="tx1"/>
                </a:solidFill>
                <a:effectLst/>
                <a:uLnTx/>
                <a:uFillTx/>
                <a:latin typeface="+mn-lt"/>
              </a:rPr>
              <a:t>Electricity and heat statistics /Energy industries (association)</a:t>
            </a:r>
          </a:p>
          <a:p>
            <a:pPr marL="565150" marR="0" lvl="1" indent="-184150" algn="l" defTabSz="914400" rtl="0" eaLnBrk="1" fontAlgn="base" latinLnBrk="0" hangingPunct="1">
              <a:lnSpc>
                <a:spcPct val="100000"/>
              </a:lnSpc>
              <a:spcBef>
                <a:spcPct val="20000"/>
              </a:spcBef>
              <a:spcAft>
                <a:spcPct val="0"/>
              </a:spcAft>
              <a:buClr>
                <a:schemeClr val="accent2"/>
              </a:buClr>
              <a:buSzPct val="55000"/>
              <a:buFont typeface="Wingdings" pitchFamily="2" charset="2"/>
              <a:buChar char="l"/>
              <a:tabLst/>
              <a:defRPr/>
            </a:pPr>
            <a:r>
              <a:rPr kumimoji="0" lang="en-US" sz="1800" b="0" i="0" u="none" strike="noStrike" kern="0" cap="none" spc="0" normalizeH="0" baseline="0" noProof="0" smtClean="0">
                <a:ln>
                  <a:noFill/>
                </a:ln>
                <a:solidFill>
                  <a:schemeClr val="tx1"/>
                </a:solidFill>
                <a:effectLst/>
                <a:uLnTx/>
                <a:uFillTx/>
                <a:latin typeface="+mn-lt"/>
              </a:rPr>
              <a:t>annual monitoring data of EU/ETS /Emission trading authority</a:t>
            </a:r>
          </a:p>
          <a:p>
            <a:pPr marL="565150" marR="0" lvl="1" indent="-184150" algn="l" defTabSz="914400" rtl="0" eaLnBrk="1" fontAlgn="base" latinLnBrk="0" hangingPunct="1">
              <a:lnSpc>
                <a:spcPct val="100000"/>
              </a:lnSpc>
              <a:spcBef>
                <a:spcPct val="20000"/>
              </a:spcBef>
              <a:spcAft>
                <a:spcPct val="0"/>
              </a:spcAft>
              <a:buClr>
                <a:schemeClr val="accent2"/>
              </a:buClr>
              <a:buSzPct val="55000"/>
              <a:buFont typeface="Wingdings" pitchFamily="2" charset="2"/>
              <a:buChar char="l"/>
              <a:tabLst/>
              <a:defRPr/>
            </a:pPr>
            <a:r>
              <a:rPr kumimoji="0" lang="en-US" sz="1800" b="0" i="0" u="none" strike="noStrike" kern="0" cap="none" spc="0" normalizeH="0" baseline="0" noProof="0" smtClean="0">
                <a:ln>
                  <a:noFill/>
                </a:ln>
                <a:solidFill>
                  <a:schemeClr val="tx1"/>
                </a:solidFill>
                <a:effectLst/>
                <a:uLnTx/>
                <a:uFillTx/>
                <a:latin typeface="+mn-lt"/>
              </a:rPr>
              <a:t>annual reports for emission monitoring and environment loading data system /Environment administration</a:t>
            </a:r>
          </a:p>
          <a:p>
            <a:pPr marL="565150" marR="0" lvl="1" indent="-184150" algn="l" defTabSz="914400" rtl="0" eaLnBrk="1" fontAlgn="base" latinLnBrk="0" hangingPunct="1">
              <a:lnSpc>
                <a:spcPct val="100000"/>
              </a:lnSpc>
              <a:spcBef>
                <a:spcPct val="20000"/>
              </a:spcBef>
              <a:spcAft>
                <a:spcPct val="0"/>
              </a:spcAft>
              <a:buClr>
                <a:schemeClr val="accent2"/>
              </a:buClr>
              <a:buSzPct val="55000"/>
              <a:buFont typeface="Wingdings" pitchFamily="2" charset="2"/>
              <a:buChar char="l"/>
              <a:tabLst/>
              <a:defRPr/>
            </a:pPr>
            <a:r>
              <a:rPr kumimoji="0" lang="en-US" sz="1800" b="0" i="0" u="none" strike="noStrike" kern="0" cap="none" spc="0" normalizeH="0" baseline="0" noProof="0" smtClean="0">
                <a:ln>
                  <a:noFill/>
                </a:ln>
                <a:solidFill>
                  <a:schemeClr val="tx1"/>
                </a:solidFill>
                <a:effectLst/>
                <a:uLnTx/>
                <a:uFillTx/>
                <a:latin typeface="+mn-lt"/>
              </a:rPr>
              <a:t>Other non-governmental organisations in the energy field </a:t>
            </a:r>
            <a:br>
              <a:rPr kumimoji="0" lang="en-US" sz="1800" b="0" i="0" u="none" strike="noStrike" kern="0" cap="none" spc="0" normalizeH="0" baseline="0" noProof="0" smtClean="0">
                <a:ln>
                  <a:noFill/>
                </a:ln>
                <a:solidFill>
                  <a:schemeClr val="tx1"/>
                </a:solidFill>
                <a:effectLst/>
                <a:uLnTx/>
                <a:uFillTx/>
                <a:latin typeface="+mn-lt"/>
              </a:rPr>
            </a:br>
            <a:r>
              <a:rPr kumimoji="0" lang="en-US" sz="1800" b="0" i="0" u="none" strike="noStrike" kern="0" cap="none" spc="0" normalizeH="0" baseline="0" noProof="0" smtClean="0">
                <a:ln>
                  <a:noFill/>
                </a:ln>
                <a:solidFill>
                  <a:schemeClr val="tx1"/>
                </a:solidFill>
                <a:effectLst/>
                <a:uLnTx/>
                <a:uFillTx/>
                <a:latin typeface="+mn-lt"/>
              </a:rPr>
              <a:t>(or on aggregated level)</a:t>
            </a:r>
            <a:endParaRPr kumimoji="0" lang="en-GB" sz="1800" b="0" i="0" u="none" strike="noStrike" kern="0" cap="none" spc="0" normalizeH="0" baseline="0" noProof="0" smtClean="0">
              <a:ln>
                <a:noFill/>
              </a:ln>
              <a:solidFill>
                <a:schemeClr val="tx1"/>
              </a:solidFill>
              <a:effectLst/>
              <a:uLnTx/>
              <a:uFillTx/>
              <a:latin typeface="+mn-lt"/>
            </a:endParaRPr>
          </a:p>
          <a:p>
            <a:pPr marL="185738" marR="0" lvl="0" indent="-185738" algn="l" defTabSz="914400" rtl="0" eaLnBrk="1" fontAlgn="base" latinLnBrk="0" hangingPunct="1">
              <a:lnSpc>
                <a:spcPct val="100000"/>
              </a:lnSpc>
              <a:spcBef>
                <a:spcPct val="20000"/>
              </a:spcBef>
              <a:spcAft>
                <a:spcPct val="0"/>
              </a:spcAft>
              <a:buClr>
                <a:schemeClr val="accent2"/>
              </a:buClr>
              <a:buSzPct val="60000"/>
              <a:buFont typeface="Wingdings" pitchFamily="2" charset="2"/>
              <a:buChar char="n"/>
              <a:tabLst/>
              <a:defRPr/>
            </a:pPr>
            <a:r>
              <a:rPr kumimoji="0" lang="en-GB" sz="1800" b="0" i="0" u="none" strike="noStrike" kern="0" cap="none" spc="0" normalizeH="0" baseline="0" noProof="0" smtClean="0">
                <a:ln>
                  <a:noFill/>
                </a:ln>
                <a:solidFill>
                  <a:schemeClr val="tx1"/>
                </a:solidFill>
                <a:effectLst/>
                <a:uLnTx/>
                <a:uFillTx/>
                <a:latin typeface="+mn-lt"/>
                <a:ea typeface="+mn-ea"/>
                <a:cs typeface="+mn-cs"/>
              </a:rPr>
              <a:t>Regular review every second year (updated if necessary)</a:t>
            </a:r>
          </a:p>
          <a:p>
            <a:pPr marL="185738" marR="0" lvl="0" indent="-185738" algn="l" defTabSz="914400" rtl="0" eaLnBrk="1" fontAlgn="base" latinLnBrk="0" hangingPunct="1">
              <a:lnSpc>
                <a:spcPct val="100000"/>
              </a:lnSpc>
              <a:spcBef>
                <a:spcPct val="20000"/>
              </a:spcBef>
              <a:spcAft>
                <a:spcPct val="0"/>
              </a:spcAft>
              <a:buClr>
                <a:schemeClr val="accent2"/>
              </a:buClr>
              <a:buSzPct val="60000"/>
              <a:buFont typeface="Wingdings" pitchFamily="2" charset="2"/>
              <a:buChar char="n"/>
              <a:tabLst/>
              <a:defRPr/>
            </a:pPr>
            <a:r>
              <a:rPr kumimoji="0" lang="en-GB" sz="1800" b="0" i="0" u="none" strike="noStrike" kern="0" cap="none" spc="0" normalizeH="0" baseline="0" noProof="0" smtClean="0">
                <a:ln>
                  <a:noFill/>
                </a:ln>
                <a:solidFill>
                  <a:schemeClr val="tx1"/>
                </a:solidFill>
                <a:effectLst/>
                <a:uLnTx/>
                <a:uFillTx/>
                <a:latin typeface="+mn-lt"/>
                <a:ea typeface="+mn-ea"/>
                <a:cs typeface="+mn-cs"/>
              </a:rPr>
              <a:t>Includes average default NCV values and CO2 default values for all fuels</a:t>
            </a:r>
          </a:p>
          <a:p>
            <a:pPr marL="185738" marR="0" lvl="0" indent="-185738" algn="l" defTabSz="914400" rtl="0" eaLnBrk="1" fontAlgn="base" latinLnBrk="0" hangingPunct="1">
              <a:lnSpc>
                <a:spcPct val="100000"/>
              </a:lnSpc>
              <a:spcBef>
                <a:spcPct val="20000"/>
              </a:spcBef>
              <a:spcAft>
                <a:spcPct val="0"/>
              </a:spcAft>
              <a:buClr>
                <a:schemeClr val="accent2"/>
              </a:buClr>
              <a:buSzPct val="60000"/>
              <a:buFont typeface="Wingdings" pitchFamily="2" charset="2"/>
              <a:buChar char="n"/>
              <a:tabLst/>
              <a:defRPr/>
            </a:pPr>
            <a:r>
              <a:rPr kumimoji="0" lang="en-GB" sz="1800" b="0" i="0" u="none" strike="noStrike" kern="0" cap="none" spc="0" normalizeH="0" baseline="0" noProof="0" smtClean="0">
                <a:ln>
                  <a:noFill/>
                </a:ln>
                <a:solidFill>
                  <a:schemeClr val="tx1"/>
                </a:solidFill>
                <a:effectLst/>
                <a:uLnTx/>
                <a:uFillTx/>
                <a:latin typeface="+mn-lt"/>
                <a:ea typeface="+mn-ea"/>
                <a:cs typeface="+mn-cs"/>
                <a:hlinkClick r:id="rId2"/>
              </a:rPr>
              <a:t>www.tilastokeskus.fi/polttoaineluokitus</a:t>
            </a:r>
            <a:r>
              <a:rPr kumimoji="0" lang="en-GB" sz="1800" b="0" i="0" u="none" strike="noStrike" kern="0" cap="none" spc="0" normalizeH="0" baseline="0" noProof="0" smtClean="0">
                <a:ln>
                  <a:noFill/>
                </a:ln>
                <a:solidFill>
                  <a:schemeClr val="tx1"/>
                </a:solidFill>
                <a:effectLst/>
                <a:uLnTx/>
                <a:uFillTx/>
                <a:latin typeface="+mn-lt"/>
                <a:ea typeface="+mn-ea"/>
                <a:cs typeface="+mn-cs"/>
              </a:rPr>
              <a:t> (also in english)</a:t>
            </a:r>
          </a:p>
          <a:p>
            <a:pPr marL="185738" marR="0" lvl="0" indent="-185738" algn="l" defTabSz="914400" rtl="0" eaLnBrk="1" fontAlgn="base" latinLnBrk="0" hangingPunct="1">
              <a:lnSpc>
                <a:spcPct val="100000"/>
              </a:lnSpc>
              <a:spcBef>
                <a:spcPct val="20000"/>
              </a:spcBef>
              <a:spcAft>
                <a:spcPct val="0"/>
              </a:spcAft>
              <a:buClr>
                <a:schemeClr val="accent2"/>
              </a:buClr>
              <a:buSzPct val="60000"/>
              <a:buFont typeface="Wingdings" pitchFamily="2" charset="2"/>
              <a:buChar char="n"/>
              <a:tabLst/>
              <a:defRPr/>
            </a:pPr>
            <a:endParaRPr kumimoji="0" lang="en-GB" sz="1800" b="0" i="0" u="none" strike="noStrike" kern="0" cap="none" spc="0" normalizeH="0" baseline="0" noProof="0" smtClean="0">
              <a:ln>
                <a:noFill/>
              </a:ln>
              <a:solidFill>
                <a:schemeClr val="tx1"/>
              </a:solidFill>
              <a:effectLst/>
              <a:uLnTx/>
              <a:uFillTx/>
              <a:latin typeface="+mn-lt"/>
              <a:ea typeface="+mn-ea"/>
              <a:cs typeface="+mn-cs"/>
            </a:endParaRPr>
          </a:p>
          <a:p>
            <a:pPr marL="185738" marR="0" lvl="0" indent="-185738" algn="l" defTabSz="914400" rtl="0" eaLnBrk="1" fontAlgn="base" latinLnBrk="0" hangingPunct="1">
              <a:lnSpc>
                <a:spcPct val="100000"/>
              </a:lnSpc>
              <a:spcBef>
                <a:spcPct val="20000"/>
              </a:spcBef>
              <a:spcAft>
                <a:spcPct val="0"/>
              </a:spcAft>
              <a:buClr>
                <a:schemeClr val="accent2"/>
              </a:buClr>
              <a:buSzPct val="60000"/>
              <a:buFont typeface="Wingdings" pitchFamily="2" charset="2"/>
              <a:buChar char="n"/>
              <a:tabLst/>
              <a:defRPr/>
            </a:pPr>
            <a:endParaRPr kumimoji="0" lang="en-GB" sz="18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685800" y="838200"/>
            <a:ext cx="7772400" cy="862608"/>
          </a:xfrm>
        </p:spPr>
        <p:txBody>
          <a:bodyPr/>
          <a:lstStyle/>
          <a:p>
            <a:r>
              <a:rPr lang="fi-FI" dirty="0" smtClean="0">
                <a:solidFill>
                  <a:schemeClr val="tx1"/>
                </a:solidFill>
              </a:rPr>
              <a:t>Energy </a:t>
            </a:r>
            <a:r>
              <a:rPr lang="fi-FI" dirty="0" err="1" smtClean="0">
                <a:solidFill>
                  <a:schemeClr val="tx1"/>
                </a:solidFill>
              </a:rPr>
              <a:t>balance</a:t>
            </a:r>
            <a:r>
              <a:rPr lang="fi-FI" dirty="0" smtClean="0">
                <a:solidFill>
                  <a:schemeClr val="tx1"/>
                </a:solidFill>
              </a:rPr>
              <a:t> </a:t>
            </a:r>
            <a:r>
              <a:rPr lang="fi-FI" dirty="0" err="1" smtClean="0">
                <a:solidFill>
                  <a:schemeClr val="tx1"/>
                </a:solidFill>
              </a:rPr>
              <a:t>sheet</a:t>
            </a:r>
            <a:r>
              <a:rPr lang="fi-FI" dirty="0" smtClean="0">
                <a:solidFill>
                  <a:schemeClr val="tx1"/>
                </a:solidFill>
              </a:rPr>
              <a:t>, 2010 (TJ, NCV)</a:t>
            </a:r>
            <a:endParaRPr lang="fi-FI" dirty="0"/>
          </a:p>
        </p:txBody>
      </p:sp>
      <p:sp>
        <p:nvSpPr>
          <p:cNvPr id="7" name="Päivämäärän paikkamerkki 6"/>
          <p:cNvSpPr>
            <a:spLocks noGrp="1"/>
          </p:cNvSpPr>
          <p:nvPr>
            <p:ph type="dt" sz="half" idx="10"/>
          </p:nvPr>
        </p:nvSpPr>
        <p:spPr/>
        <p:txBody>
          <a:bodyPr/>
          <a:lstStyle/>
          <a:p>
            <a:r>
              <a:rPr lang="fi-FI" smtClean="0"/>
              <a:t>25.10.2012</a:t>
            </a:r>
            <a:endParaRPr lang="fi-FI"/>
          </a:p>
        </p:txBody>
      </p:sp>
      <p:sp>
        <p:nvSpPr>
          <p:cNvPr id="6" name="Dian numeron paikkamerkki 5"/>
          <p:cNvSpPr>
            <a:spLocks noGrp="1"/>
          </p:cNvSpPr>
          <p:nvPr>
            <p:ph type="sldNum" sz="quarter" idx="11"/>
          </p:nvPr>
        </p:nvSpPr>
        <p:spPr/>
        <p:txBody>
          <a:bodyPr/>
          <a:lstStyle/>
          <a:p>
            <a:fld id="{425E8BF9-F9CE-4A6C-9A7C-8D0D7D6BF7B8}" type="slidenum">
              <a:rPr lang="fi-FI" smtClean="0"/>
              <a:pPr/>
              <a:t>7</a:t>
            </a:fld>
            <a:endParaRPr lang="fi-FI"/>
          </a:p>
        </p:txBody>
      </p:sp>
      <p:sp>
        <p:nvSpPr>
          <p:cNvPr id="5" name="Alatunnisteen paikkamerkki 4"/>
          <p:cNvSpPr>
            <a:spLocks noGrp="1"/>
          </p:cNvSpPr>
          <p:nvPr>
            <p:ph type="ftr" sz="quarter" idx="12"/>
          </p:nvPr>
        </p:nvSpPr>
        <p:spPr/>
        <p:txBody>
          <a:bodyPr/>
          <a:lstStyle/>
          <a:p>
            <a:r>
              <a:rPr lang="fi-FI" smtClean="0"/>
              <a:t>Leena Timonen</a:t>
            </a:r>
            <a:endParaRPr lang="fi-FI"/>
          </a:p>
        </p:txBody>
      </p:sp>
      <p:pic>
        <p:nvPicPr>
          <p:cNvPr id="9" name="Picture 3"/>
          <p:cNvPicPr>
            <a:picLocks noChangeAspect="1" noChangeArrowheads="1"/>
          </p:cNvPicPr>
          <p:nvPr/>
        </p:nvPicPr>
        <p:blipFill>
          <a:blip r:embed="rId2" cstate="print"/>
          <a:srcRect/>
          <a:stretch>
            <a:fillRect/>
          </a:stretch>
        </p:blipFill>
        <p:spPr bwMode="auto">
          <a:xfrm>
            <a:off x="97129" y="1700808"/>
            <a:ext cx="9046871" cy="3672408"/>
          </a:xfrm>
          <a:prstGeom prst="rect">
            <a:avLst/>
          </a:prstGeom>
          <a:noFill/>
          <a:ln w="9525">
            <a:noFill/>
            <a:miter lim="800000"/>
            <a:headEnd/>
            <a:tailEnd/>
          </a:ln>
          <a:effectLst/>
        </p:spPr>
      </p:pic>
      <p:sp>
        <p:nvSpPr>
          <p:cNvPr id="10" name="Tekstikehys 9"/>
          <p:cNvSpPr txBox="1"/>
          <p:nvPr/>
        </p:nvSpPr>
        <p:spPr>
          <a:xfrm>
            <a:off x="7127776" y="116632"/>
            <a:ext cx="2016224" cy="1200329"/>
          </a:xfrm>
          <a:prstGeom prst="rect">
            <a:avLst/>
          </a:prstGeom>
          <a:noFill/>
        </p:spPr>
        <p:txBody>
          <a:bodyPr wrap="square" rtlCol="0">
            <a:spAutoFit/>
          </a:bodyPr>
          <a:lstStyle/>
          <a:p>
            <a:r>
              <a:rPr lang="fi-FI" dirty="0" smtClean="0"/>
              <a:t>For </a:t>
            </a:r>
            <a:r>
              <a:rPr lang="fi-FI" dirty="0" err="1" smtClean="0"/>
              <a:t>quality</a:t>
            </a:r>
            <a:r>
              <a:rPr lang="fi-FI" dirty="0" smtClean="0"/>
              <a:t> </a:t>
            </a:r>
            <a:r>
              <a:rPr lang="fi-FI" dirty="0" err="1" smtClean="0"/>
              <a:t>control</a:t>
            </a:r>
            <a:r>
              <a:rPr lang="fi-FI" dirty="0" smtClean="0"/>
              <a:t>: </a:t>
            </a:r>
            <a:r>
              <a:rPr lang="fi-FI" dirty="0" err="1" smtClean="0"/>
              <a:t>checking</a:t>
            </a:r>
            <a:r>
              <a:rPr lang="fi-FI" dirty="0" smtClean="0"/>
              <a:t> of </a:t>
            </a:r>
            <a:r>
              <a:rPr lang="fi-FI" dirty="0" err="1" smtClean="0"/>
              <a:t>efficiencies</a:t>
            </a:r>
            <a:r>
              <a:rPr lang="fi-FI" dirty="0" smtClean="0"/>
              <a:t> and </a:t>
            </a:r>
            <a:r>
              <a:rPr lang="fi-FI" dirty="0" err="1" smtClean="0"/>
              <a:t>shares</a:t>
            </a:r>
            <a:r>
              <a:rPr lang="fi-FI" dirty="0" smtClean="0"/>
              <a:t> (%) </a:t>
            </a:r>
            <a:endParaRPr lang="fi-FI" dirty="0"/>
          </a:p>
        </p:txBody>
      </p:sp>
      <p:sp>
        <p:nvSpPr>
          <p:cNvPr id="11" name="Alanuoli 10"/>
          <p:cNvSpPr/>
          <p:nvPr/>
        </p:nvSpPr>
        <p:spPr>
          <a:xfrm>
            <a:off x="8748464" y="980728"/>
            <a:ext cx="21602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Otsikko 1"/>
          <p:cNvSpPr>
            <a:spLocks noGrp="1"/>
          </p:cNvSpPr>
          <p:nvPr>
            <p:ph type="title"/>
          </p:nvPr>
        </p:nvSpPr>
        <p:spPr>
          <a:xfrm>
            <a:off x="685800" y="620688"/>
            <a:ext cx="7772400" cy="647727"/>
          </a:xfrm>
        </p:spPr>
        <p:txBody>
          <a:bodyPr/>
          <a:lstStyle/>
          <a:p>
            <a:r>
              <a:rPr lang="fi-FI" dirty="0" err="1" smtClean="0"/>
              <a:t>Room</a:t>
            </a:r>
            <a:r>
              <a:rPr lang="fi-FI" dirty="0" smtClean="0"/>
              <a:t> for </a:t>
            </a:r>
            <a:r>
              <a:rPr lang="fi-FI" dirty="0" err="1" smtClean="0"/>
              <a:t>improvements</a:t>
            </a:r>
            <a:endParaRPr lang="en-GB" dirty="0" smtClean="0"/>
          </a:p>
        </p:txBody>
      </p:sp>
      <p:sp>
        <p:nvSpPr>
          <p:cNvPr id="8" name="Päivämäärän paikkamerkki 7"/>
          <p:cNvSpPr>
            <a:spLocks noGrp="1"/>
          </p:cNvSpPr>
          <p:nvPr>
            <p:ph type="dt" sz="half" idx="10"/>
          </p:nvPr>
        </p:nvSpPr>
        <p:spPr/>
        <p:txBody>
          <a:bodyPr/>
          <a:lstStyle/>
          <a:p>
            <a:r>
              <a:rPr lang="fi-FI" smtClean="0"/>
              <a:t>25.10.2012</a:t>
            </a:r>
            <a:endParaRPr lang="fi-FI"/>
          </a:p>
        </p:txBody>
      </p:sp>
      <p:sp>
        <p:nvSpPr>
          <p:cNvPr id="7" name="Dian numeron paikkamerkki 6"/>
          <p:cNvSpPr>
            <a:spLocks noGrp="1"/>
          </p:cNvSpPr>
          <p:nvPr>
            <p:ph type="sldNum" sz="quarter" idx="11"/>
          </p:nvPr>
        </p:nvSpPr>
        <p:spPr/>
        <p:txBody>
          <a:bodyPr/>
          <a:lstStyle/>
          <a:p>
            <a:fld id="{425E8BF9-F9CE-4A6C-9A7C-8D0D7D6BF7B8}" type="slidenum">
              <a:rPr lang="fi-FI" smtClean="0"/>
              <a:pPr/>
              <a:t>8</a:t>
            </a:fld>
            <a:endParaRPr lang="fi-FI"/>
          </a:p>
        </p:txBody>
      </p:sp>
      <p:sp>
        <p:nvSpPr>
          <p:cNvPr id="6" name="Alatunnisteen paikkamerkki 5"/>
          <p:cNvSpPr>
            <a:spLocks noGrp="1"/>
          </p:cNvSpPr>
          <p:nvPr>
            <p:ph type="ftr" sz="quarter" idx="12"/>
          </p:nvPr>
        </p:nvSpPr>
        <p:spPr/>
        <p:txBody>
          <a:bodyPr/>
          <a:lstStyle/>
          <a:p>
            <a:r>
              <a:rPr lang="fi-FI" smtClean="0"/>
              <a:t>Leena Timonen</a:t>
            </a:r>
            <a:endParaRPr lang="fi-FI"/>
          </a:p>
        </p:txBody>
      </p:sp>
      <p:sp>
        <p:nvSpPr>
          <p:cNvPr id="11" name="Sisällön paikkamerkki 2"/>
          <p:cNvSpPr>
            <a:spLocks noGrp="1"/>
          </p:cNvSpPr>
          <p:nvPr>
            <p:ph idx="1"/>
          </p:nvPr>
        </p:nvSpPr>
        <p:spPr>
          <a:xfrm>
            <a:off x="650334" y="1700808"/>
            <a:ext cx="8026122" cy="4106416"/>
          </a:xfrm>
        </p:spPr>
        <p:txBody>
          <a:bodyPr/>
          <a:lstStyle/>
          <a:p>
            <a:pPr>
              <a:lnSpc>
                <a:spcPct val="90000"/>
              </a:lnSpc>
            </a:pPr>
            <a:r>
              <a:rPr lang="en-GB" sz="2000" dirty="0" smtClean="0"/>
              <a:t>Efforts are now underway to facilitate the compiling of energy balance (a new database and data processing system is under construction and is expected to be in use in year 2014) </a:t>
            </a:r>
          </a:p>
          <a:p>
            <a:pPr>
              <a:lnSpc>
                <a:spcPct val="90000"/>
              </a:lnSpc>
            </a:pPr>
            <a:endParaRPr lang="en-GB" sz="2000" dirty="0" smtClean="0"/>
          </a:p>
          <a:p>
            <a:pPr>
              <a:lnSpc>
                <a:spcPct val="90000"/>
              </a:lnSpc>
            </a:pPr>
            <a:r>
              <a:rPr lang="en-GB" sz="2000" dirty="0" smtClean="0"/>
              <a:t>There is always room for improvements in accuracy</a:t>
            </a:r>
          </a:p>
          <a:p>
            <a:pPr>
              <a:lnSpc>
                <a:spcPct val="90000"/>
              </a:lnSpc>
            </a:pPr>
            <a:endParaRPr lang="en-GB" sz="2000" dirty="0" smtClean="0"/>
          </a:p>
          <a:p>
            <a:pPr>
              <a:lnSpc>
                <a:spcPct val="90000"/>
              </a:lnSpc>
            </a:pPr>
            <a:r>
              <a:rPr lang="en-GB" sz="2000" dirty="0" smtClean="0"/>
              <a:t>Further harmonisation of methodology</a:t>
            </a:r>
          </a:p>
          <a:p>
            <a:pPr>
              <a:lnSpc>
                <a:spcPct val="90000"/>
              </a:lnSpc>
            </a:pPr>
            <a:endParaRPr lang="en-GB" sz="2000" dirty="0" smtClean="0"/>
          </a:p>
          <a:p>
            <a:pPr>
              <a:lnSpc>
                <a:spcPct val="90000"/>
              </a:lnSpc>
              <a:buNone/>
            </a:pPr>
            <a:endParaRPr lang="en-GB" sz="2000" dirty="0" smtClean="0"/>
          </a:p>
          <a:p>
            <a:pPr>
              <a:buNone/>
            </a:pPr>
            <a:endParaRPr lang="fi-FI" sz="20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äivämäärän paikkamerkki 8"/>
          <p:cNvSpPr>
            <a:spLocks noGrp="1"/>
          </p:cNvSpPr>
          <p:nvPr>
            <p:ph type="dt" sz="half" idx="10"/>
          </p:nvPr>
        </p:nvSpPr>
        <p:spPr/>
        <p:txBody>
          <a:bodyPr/>
          <a:lstStyle/>
          <a:p>
            <a:r>
              <a:rPr lang="fi-FI" smtClean="0"/>
              <a:t>25.10.2012</a:t>
            </a:r>
            <a:endParaRPr lang="fi-FI"/>
          </a:p>
        </p:txBody>
      </p:sp>
      <p:sp>
        <p:nvSpPr>
          <p:cNvPr id="8" name="Dian numeron paikkamerkki 7"/>
          <p:cNvSpPr>
            <a:spLocks noGrp="1"/>
          </p:cNvSpPr>
          <p:nvPr>
            <p:ph type="sldNum" sz="quarter" idx="11"/>
          </p:nvPr>
        </p:nvSpPr>
        <p:spPr/>
        <p:txBody>
          <a:bodyPr/>
          <a:lstStyle/>
          <a:p>
            <a:fld id="{425E8BF9-F9CE-4A6C-9A7C-8D0D7D6BF7B8}" type="slidenum">
              <a:rPr lang="fi-FI" smtClean="0"/>
              <a:pPr/>
              <a:t>9</a:t>
            </a:fld>
            <a:endParaRPr lang="fi-FI"/>
          </a:p>
        </p:txBody>
      </p:sp>
      <p:sp>
        <p:nvSpPr>
          <p:cNvPr id="6" name="Alatunnisteen paikkamerkki 5"/>
          <p:cNvSpPr>
            <a:spLocks noGrp="1"/>
          </p:cNvSpPr>
          <p:nvPr>
            <p:ph type="ftr" sz="quarter" idx="12"/>
          </p:nvPr>
        </p:nvSpPr>
        <p:spPr/>
        <p:txBody>
          <a:bodyPr/>
          <a:lstStyle/>
          <a:p>
            <a:r>
              <a:rPr lang="fi-FI" smtClean="0"/>
              <a:t>Leena Timonen</a:t>
            </a:r>
            <a:endParaRPr lang="fi-FI"/>
          </a:p>
        </p:txBody>
      </p:sp>
      <p:graphicFrame>
        <p:nvGraphicFramePr>
          <p:cNvPr id="1028" name="Object 4"/>
          <p:cNvGraphicFramePr>
            <a:graphicFrameLocks noChangeAspect="1"/>
          </p:cNvGraphicFramePr>
          <p:nvPr/>
        </p:nvGraphicFramePr>
        <p:xfrm>
          <a:off x="971600" y="1484784"/>
          <a:ext cx="7077346" cy="4729315"/>
        </p:xfrm>
        <a:graphic>
          <a:graphicData uri="http://schemas.openxmlformats.org/presentationml/2006/ole">
            <p:oleObj spid="_x0000_s1028" name="CorelDRAW" r:id="rId4" imgW="8627760" imgH="5762160" progId="CorelDRAW.Graphic.9">
              <p:link updateAutomatic="1"/>
            </p:oleObj>
          </a:graphicData>
        </a:graphic>
      </p:graphicFrame>
      <p:sp>
        <p:nvSpPr>
          <p:cNvPr id="12" name="Tekstikehys 11"/>
          <p:cNvSpPr txBox="1"/>
          <p:nvPr/>
        </p:nvSpPr>
        <p:spPr>
          <a:xfrm>
            <a:off x="971600" y="836712"/>
            <a:ext cx="2326278" cy="461665"/>
          </a:xfrm>
          <a:prstGeom prst="rect">
            <a:avLst/>
          </a:prstGeom>
          <a:noFill/>
        </p:spPr>
        <p:txBody>
          <a:bodyPr wrap="none" rtlCol="0">
            <a:spAutoFit/>
          </a:bodyPr>
          <a:lstStyle/>
          <a:p>
            <a:r>
              <a:rPr lang="fi-FI" sz="2400" dirty="0" smtClean="0"/>
              <a:t>Energy </a:t>
            </a:r>
            <a:r>
              <a:rPr lang="fi-FI" sz="2400" dirty="0" err="1" smtClean="0"/>
              <a:t>balance</a:t>
            </a:r>
            <a:endParaRPr lang="fi-FI"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K3_englanti">
  <a:themeElements>
    <a:clrScheme name="TK">
      <a:dk1>
        <a:sysClr val="windowText" lastClr="000000"/>
      </a:dk1>
      <a:lt1>
        <a:sysClr val="window" lastClr="FFFFFF"/>
      </a:lt1>
      <a:dk2>
        <a:srgbClr val="000000"/>
      </a:dk2>
      <a:lt2>
        <a:srgbClr val="FFFFFF"/>
      </a:lt2>
      <a:accent1>
        <a:srgbClr val="1668B1"/>
      </a:accent1>
      <a:accent2>
        <a:srgbClr val="DB3334"/>
      </a:accent2>
      <a:accent3>
        <a:srgbClr val="FFDC0D"/>
      </a:accent3>
      <a:accent4>
        <a:srgbClr val="52BE42"/>
      </a:accent4>
      <a:accent5>
        <a:srgbClr val="F29C33"/>
      </a:accent5>
      <a:accent6>
        <a:srgbClr val="00A4E8"/>
      </a:accent6>
      <a:hlink>
        <a:srgbClr val="0000FF"/>
      </a:hlink>
      <a:folHlink>
        <a:srgbClr val="800080"/>
      </a:folHlink>
    </a:clrScheme>
    <a:fontScheme name="TK">
      <a:majorFont>
        <a:latin typeface="Arial"/>
        <a:ea typeface=""/>
        <a:cs typeface=""/>
      </a:majorFont>
      <a:minorFont>
        <a:latin typeface="Arial"/>
        <a:ea typeface=""/>
        <a:cs typeface=""/>
      </a:minorFont>
    </a:fontScheme>
    <a:fmtScheme name="Alkuperäine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TK3_englanti</Template>
  <TotalTime>2419</TotalTime>
  <Words>931</Words>
  <Application>Microsoft Office PowerPoint</Application>
  <PresentationFormat>On-screen Show (4:3)</PresentationFormat>
  <Paragraphs>157</Paragraphs>
  <Slides>9</Slides>
  <Notes>4</Notes>
  <HiddenSlides>0</HiddenSlides>
  <MMClips>0</MMClips>
  <ScaleCrop>false</ScaleCrop>
  <HeadingPairs>
    <vt:vector size="6" baseType="variant">
      <vt:variant>
        <vt:lpstr>Theme</vt:lpstr>
      </vt:variant>
      <vt:variant>
        <vt:i4>1</vt:i4>
      </vt:variant>
      <vt:variant>
        <vt:lpstr>Links</vt:lpstr>
      </vt:variant>
      <vt:variant>
        <vt:i4>1</vt:i4>
      </vt:variant>
      <vt:variant>
        <vt:lpstr>Slide Titles</vt:lpstr>
      </vt:variant>
      <vt:variant>
        <vt:i4>9</vt:i4>
      </vt:variant>
    </vt:vector>
  </HeadingPairs>
  <TitlesOfParts>
    <vt:vector size="11" baseType="lpstr">
      <vt:lpstr>TK3_englanti</vt:lpstr>
      <vt:lpstr>\\APUS\DATA2\GRP\YR\ENERGIA\JULKAISU\2005\Tase\Energiatase2005_e.cdr\Page:1</vt:lpstr>
      <vt:lpstr>The energy balance in Finland</vt:lpstr>
      <vt:lpstr>Compiling of energy balance in Finland</vt:lpstr>
      <vt:lpstr>Data sources for energy balance</vt:lpstr>
      <vt:lpstr>Modelling as a data source: e.g. Estimation model for space heating and water heating</vt:lpstr>
      <vt:lpstr>Slide 5</vt:lpstr>
      <vt:lpstr>Common national fuel classification</vt:lpstr>
      <vt:lpstr>Energy balance sheet, 2010 (TJ, NCV)</vt:lpstr>
      <vt:lpstr>Room for improvements</vt:lpstr>
      <vt:lpstr>Slide 9</vt:lpstr>
    </vt:vector>
  </TitlesOfParts>
  <Company>Tilastokeskus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Jukka Muukkonen</dc:creator>
  <cp:lastModifiedBy>gravjac</cp:lastModifiedBy>
  <cp:revision>172</cp:revision>
  <dcterms:created xsi:type="dcterms:W3CDTF">2011-10-25T11:09:56Z</dcterms:created>
  <dcterms:modified xsi:type="dcterms:W3CDTF">2013-11-07T19:35:21Z</dcterms:modified>
</cp:coreProperties>
</file>